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9"/>
  </p:notesMasterIdLst>
  <p:sldIdLst>
    <p:sldId id="256" r:id="rId2"/>
    <p:sldId id="257" r:id="rId3"/>
    <p:sldId id="258" r:id="rId4"/>
    <p:sldId id="260" r:id="rId5"/>
    <p:sldId id="264" r:id="rId6"/>
    <p:sldId id="259"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4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1"/>
    <p:restoredTop sz="89126"/>
  </p:normalViewPr>
  <p:slideViewPr>
    <p:cSldViewPr snapToGrid="0" snapToObjects="1">
      <p:cViewPr>
        <p:scale>
          <a:sx n="80" d="100"/>
          <a:sy n="80" d="100"/>
        </p:scale>
        <p:origin x="105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sarahgrams/Documents/Grazing.Data.Sorted.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Users/sarahgrams/Documents/Grazing.Data.Sort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Soil</a:t>
            </a:r>
            <a:r>
              <a:rPr lang="en-US" sz="2400" baseline="0" dirty="0"/>
              <a:t> organic carbon at depth across varying textures</a:t>
            </a:r>
            <a:endParaRPr lang="en-US" sz="24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0832047035787193"/>
          <c:y val="0.0985012285012285"/>
          <c:w val="0.903088676415448"/>
          <c:h val="0.676796997426919"/>
        </c:manualLayout>
      </c:layout>
      <c:scatterChart>
        <c:scatterStyle val="lineMarker"/>
        <c:varyColors val="0"/>
        <c:ser>
          <c:idx val="3"/>
          <c:order val="0"/>
          <c:tx>
            <c:strRef>
              <c:f>Sheet1!$I$1</c:f>
              <c:strCache>
                <c:ptCount val="1"/>
                <c:pt idx="0">
                  <c:v>Ungrazed Surface SOC.g.m2</c:v>
                </c:pt>
              </c:strCache>
            </c:strRef>
          </c:tx>
          <c:spPr>
            <a:ln w="31750" cap="rnd">
              <a:noFill/>
              <a:round/>
            </a:ln>
            <a:effectLst/>
          </c:spPr>
          <c:marker>
            <c:symbol val="circle"/>
            <c:size val="5"/>
            <c:spPr>
              <a:solidFill>
                <a:srgbClr val="FF5C44"/>
              </a:solidFill>
              <a:ln w="9525">
                <a:noFill/>
              </a:ln>
              <a:effectLst/>
            </c:spPr>
          </c:marker>
          <c:trendline>
            <c:spPr>
              <a:ln w="41275" cap="rnd">
                <a:solidFill>
                  <a:srgbClr val="FF5C44">
                    <a:alpha val="70980"/>
                  </a:srgbClr>
                </a:solidFill>
                <a:prstDash val="sysDot"/>
              </a:ln>
              <a:effectLst/>
            </c:spPr>
            <c:trendlineType val="linear"/>
            <c:dispRSqr val="0"/>
            <c:dispEq val="0"/>
          </c:trendline>
          <c:xVal>
            <c:numRef>
              <c:f>Sheet1!$E$2:$E$61</c:f>
              <c:numCache>
                <c:formatCode>General</c:formatCode>
                <c:ptCount val="60"/>
                <c:pt idx="0">
                  <c:v>-1.663677198</c:v>
                </c:pt>
                <c:pt idx="1">
                  <c:v>-1.343003004</c:v>
                </c:pt>
                <c:pt idx="2">
                  <c:v>-1.526215851</c:v>
                </c:pt>
                <c:pt idx="3">
                  <c:v>-1.701206275</c:v>
                </c:pt>
                <c:pt idx="4">
                  <c:v>1.088584986</c:v>
                </c:pt>
                <c:pt idx="5">
                  <c:v>-1.764266814</c:v>
                </c:pt>
                <c:pt idx="6">
                  <c:v>-1.585810307</c:v>
                </c:pt>
                <c:pt idx="7">
                  <c:v>-1.641893369</c:v>
                </c:pt>
                <c:pt idx="8">
                  <c:v>-1.984567439</c:v>
                </c:pt>
                <c:pt idx="9">
                  <c:v>-2.105771397</c:v>
                </c:pt>
                <c:pt idx="10">
                  <c:v>-1.817847971</c:v>
                </c:pt>
                <c:pt idx="11">
                  <c:v>-1.754095807</c:v>
                </c:pt>
                <c:pt idx="12">
                  <c:v>-1.409426706</c:v>
                </c:pt>
                <c:pt idx="13">
                  <c:v>-1.469124803</c:v>
                </c:pt>
                <c:pt idx="14">
                  <c:v>-2.014392498</c:v>
                </c:pt>
                <c:pt idx="15">
                  <c:v>-1.85511623</c:v>
                </c:pt>
                <c:pt idx="16">
                  <c:v>-1.484106842</c:v>
                </c:pt>
                <c:pt idx="17">
                  <c:v>-0.077091343</c:v>
                </c:pt>
                <c:pt idx="18">
                  <c:v>-0.47262201</c:v>
                </c:pt>
                <c:pt idx="19">
                  <c:v>1.018258108</c:v>
                </c:pt>
                <c:pt idx="20">
                  <c:v>-0.367588063</c:v>
                </c:pt>
                <c:pt idx="21">
                  <c:v>-0.264746554</c:v>
                </c:pt>
                <c:pt idx="22">
                  <c:v>0.489649006</c:v>
                </c:pt>
                <c:pt idx="23">
                  <c:v>1.068727733</c:v>
                </c:pt>
                <c:pt idx="24">
                  <c:v>1.481324193</c:v>
                </c:pt>
                <c:pt idx="25">
                  <c:v>2.182070345</c:v>
                </c:pt>
                <c:pt idx="26">
                  <c:v>1.536969554</c:v>
                </c:pt>
                <c:pt idx="27">
                  <c:v>2.152490208</c:v>
                </c:pt>
                <c:pt idx="28">
                  <c:v>2.278571866</c:v>
                </c:pt>
                <c:pt idx="29">
                  <c:v>2.728409523</c:v>
                </c:pt>
                <c:pt idx="30">
                  <c:v>1.390010992</c:v>
                </c:pt>
                <c:pt idx="31">
                  <c:v>1.474171353</c:v>
                </c:pt>
                <c:pt idx="32">
                  <c:v>2.501687947</c:v>
                </c:pt>
                <c:pt idx="33">
                  <c:v>1.97747155</c:v>
                </c:pt>
                <c:pt idx="34">
                  <c:v>2.251676495</c:v>
                </c:pt>
                <c:pt idx="35">
                  <c:v>2.226802125</c:v>
                </c:pt>
                <c:pt idx="36">
                  <c:v>-1.990247859</c:v>
                </c:pt>
                <c:pt idx="37">
                  <c:v>-1.480324017</c:v>
                </c:pt>
                <c:pt idx="38">
                  <c:v>-1.767119218</c:v>
                </c:pt>
                <c:pt idx="39">
                  <c:v>-1.901349118</c:v>
                </c:pt>
                <c:pt idx="40">
                  <c:v>-1.610131526</c:v>
                </c:pt>
                <c:pt idx="41">
                  <c:v>-1.654466494</c:v>
                </c:pt>
                <c:pt idx="42">
                  <c:v>-1.652296516</c:v>
                </c:pt>
                <c:pt idx="43">
                  <c:v>2.450332208</c:v>
                </c:pt>
                <c:pt idx="44">
                  <c:v>2.175576263</c:v>
                </c:pt>
                <c:pt idx="45">
                  <c:v>2.098926705</c:v>
                </c:pt>
                <c:pt idx="46">
                  <c:v>0.838979488</c:v>
                </c:pt>
                <c:pt idx="47">
                  <c:v>1.663021233</c:v>
                </c:pt>
                <c:pt idx="48">
                  <c:v>1.896802377</c:v>
                </c:pt>
                <c:pt idx="49">
                  <c:v>1.295543465</c:v>
                </c:pt>
                <c:pt idx="50">
                  <c:v>2.053782845</c:v>
                </c:pt>
                <c:pt idx="51">
                  <c:v>-2.025576295</c:v>
                </c:pt>
                <c:pt idx="52">
                  <c:v>-1.973270478</c:v>
                </c:pt>
                <c:pt idx="53">
                  <c:v>-2.463632326</c:v>
                </c:pt>
                <c:pt idx="54">
                  <c:v>1.745163234</c:v>
                </c:pt>
                <c:pt idx="55">
                  <c:v>1.102113797</c:v>
                </c:pt>
                <c:pt idx="56">
                  <c:v>1.445250108</c:v>
                </c:pt>
                <c:pt idx="57">
                  <c:v>1.15937682</c:v>
                </c:pt>
                <c:pt idx="58">
                  <c:v>1.227141733</c:v>
                </c:pt>
                <c:pt idx="59">
                  <c:v>0.734825837</c:v>
                </c:pt>
              </c:numCache>
            </c:numRef>
          </c:xVal>
          <c:yVal>
            <c:numRef>
              <c:f>Sheet1!$I$2:$I$61</c:f>
              <c:numCache>
                <c:formatCode>General</c:formatCode>
                <c:ptCount val="60"/>
                <c:pt idx="0">
                  <c:v>2377.108286</c:v>
                </c:pt>
                <c:pt idx="1">
                  <c:v>2383.575797</c:v>
                </c:pt>
                <c:pt idx="2">
                  <c:v>2962.25916</c:v>
                </c:pt>
                <c:pt idx="3">
                  <c:v>2923.600518</c:v>
                </c:pt>
                <c:pt idx="4">
                  <c:v>1405.339017</c:v>
                </c:pt>
                <c:pt idx="5">
                  <c:v>2719.007646</c:v>
                </c:pt>
                <c:pt idx="6">
                  <c:v>3087.940599</c:v>
                </c:pt>
                <c:pt idx="7">
                  <c:v>3755.532221</c:v>
                </c:pt>
                <c:pt idx="8">
                  <c:v>3021.909731</c:v>
                </c:pt>
                <c:pt idx="9">
                  <c:v>2959.646193</c:v>
                </c:pt>
                <c:pt idx="10">
                  <c:v>3225.830618</c:v>
                </c:pt>
                <c:pt idx="11">
                  <c:v>2817.561847</c:v>
                </c:pt>
                <c:pt idx="12">
                  <c:v>2424.517617</c:v>
                </c:pt>
                <c:pt idx="13">
                  <c:v>3645.746192</c:v>
                </c:pt>
                <c:pt idx="14">
                  <c:v>3147.018641</c:v>
                </c:pt>
                <c:pt idx="15">
                  <c:v>2379.993007</c:v>
                </c:pt>
                <c:pt idx="16">
                  <c:v>2569.035652</c:v>
                </c:pt>
                <c:pt idx="17">
                  <c:v>2427.290746</c:v>
                </c:pt>
                <c:pt idx="18">
                  <c:v>1350.965306</c:v>
                </c:pt>
                <c:pt idx="19">
                  <c:v>1275.886488</c:v>
                </c:pt>
                <c:pt idx="20">
                  <c:v>1607.474337</c:v>
                </c:pt>
                <c:pt idx="21">
                  <c:v>1387.327575</c:v>
                </c:pt>
                <c:pt idx="22">
                  <c:v>1810.711403</c:v>
                </c:pt>
                <c:pt idx="23">
                  <c:v>1289.390859</c:v>
                </c:pt>
                <c:pt idx="24">
                  <c:v>1213.96256</c:v>
                </c:pt>
                <c:pt idx="25">
                  <c:v>1163.512279</c:v>
                </c:pt>
                <c:pt idx="26">
                  <c:v>1043.675682</c:v>
                </c:pt>
                <c:pt idx="27">
                  <c:v>1096.237625</c:v>
                </c:pt>
                <c:pt idx="28">
                  <c:v>681.5445041</c:v>
                </c:pt>
                <c:pt idx="29">
                  <c:v>774.441951</c:v>
                </c:pt>
                <c:pt idx="30">
                  <c:v>949.8761985</c:v>
                </c:pt>
                <c:pt idx="31">
                  <c:v>1061.318989</c:v>
                </c:pt>
                <c:pt idx="32">
                  <c:v>778.8747186</c:v>
                </c:pt>
                <c:pt idx="33">
                  <c:v>860.4024783999999</c:v>
                </c:pt>
                <c:pt idx="34">
                  <c:v>678.6783416</c:v>
                </c:pt>
                <c:pt idx="35">
                  <c:v>666.9242964</c:v>
                </c:pt>
                <c:pt idx="36">
                  <c:v>2422.814984</c:v>
                </c:pt>
                <c:pt idx="37">
                  <c:v>2447.281476</c:v>
                </c:pt>
                <c:pt idx="38">
                  <c:v>2485.657478</c:v>
                </c:pt>
                <c:pt idx="39">
                  <c:v>2690.906014</c:v>
                </c:pt>
                <c:pt idx="40">
                  <c:v>2563.927175</c:v>
                </c:pt>
                <c:pt idx="41">
                  <c:v>2332.272156</c:v>
                </c:pt>
                <c:pt idx="42">
                  <c:v>2634.06518</c:v>
                </c:pt>
                <c:pt idx="43">
                  <c:v>891.3319201</c:v>
                </c:pt>
                <c:pt idx="44">
                  <c:v>1211.713111</c:v>
                </c:pt>
                <c:pt idx="45">
                  <c:v>1202.675143</c:v>
                </c:pt>
                <c:pt idx="46">
                  <c:v>1146.319272</c:v>
                </c:pt>
                <c:pt idx="47">
                  <c:v>894.7847007</c:v>
                </c:pt>
                <c:pt idx="48">
                  <c:v>921.4748522</c:v>
                </c:pt>
                <c:pt idx="49">
                  <c:v>1130.402214</c:v>
                </c:pt>
                <c:pt idx="50">
                  <c:v>1102.875297</c:v>
                </c:pt>
                <c:pt idx="51">
                  <c:v>2555.857959</c:v>
                </c:pt>
                <c:pt idx="52">
                  <c:v>2715.934428</c:v>
                </c:pt>
                <c:pt idx="53">
                  <c:v>2349.577693</c:v>
                </c:pt>
                <c:pt idx="54">
                  <c:v>1392.797309</c:v>
                </c:pt>
                <c:pt idx="55">
                  <c:v>1334.046672</c:v>
                </c:pt>
                <c:pt idx="56">
                  <c:v>1412.496849</c:v>
                </c:pt>
                <c:pt idx="57">
                  <c:v>1068.772411</c:v>
                </c:pt>
                <c:pt idx="58">
                  <c:v>1120.916316</c:v>
                </c:pt>
                <c:pt idx="59">
                  <c:v>1326.786704</c:v>
                </c:pt>
              </c:numCache>
            </c:numRef>
          </c:yVal>
          <c:smooth val="0"/>
        </c:ser>
        <c:ser>
          <c:idx val="4"/>
          <c:order val="1"/>
          <c:tx>
            <c:strRef>
              <c:f>Sheet1!$J$1</c:f>
              <c:strCache>
                <c:ptCount val="1"/>
                <c:pt idx="0">
                  <c:v>Grazed Surface SOC.g/m2</c:v>
                </c:pt>
              </c:strCache>
            </c:strRef>
          </c:tx>
          <c:spPr>
            <a:ln w="31750" cap="rnd">
              <a:noFill/>
              <a:round/>
            </a:ln>
            <a:effectLst/>
          </c:spPr>
          <c:marker>
            <c:symbol val="circle"/>
            <c:size val="5"/>
            <c:spPr>
              <a:solidFill>
                <a:srgbClr val="C00000"/>
              </a:solidFill>
              <a:ln w="9525">
                <a:noFill/>
              </a:ln>
              <a:effectLst/>
            </c:spPr>
          </c:marker>
          <c:trendline>
            <c:spPr>
              <a:ln w="15875" cap="rnd">
                <a:solidFill>
                  <a:srgbClr val="C00000"/>
                </a:solidFill>
                <a:prstDash val="solid"/>
              </a:ln>
              <a:effectLst/>
            </c:spPr>
            <c:trendlineType val="linear"/>
            <c:dispRSqr val="0"/>
            <c:dispEq val="0"/>
          </c:trendline>
          <c:xVal>
            <c:numRef>
              <c:f>Sheet1!$E$2:$E$61</c:f>
              <c:numCache>
                <c:formatCode>General</c:formatCode>
                <c:ptCount val="60"/>
                <c:pt idx="0">
                  <c:v>-1.663677198</c:v>
                </c:pt>
                <c:pt idx="1">
                  <c:v>-1.343003004</c:v>
                </c:pt>
                <c:pt idx="2">
                  <c:v>-1.526215851</c:v>
                </c:pt>
                <c:pt idx="3">
                  <c:v>-1.701206275</c:v>
                </c:pt>
                <c:pt idx="4">
                  <c:v>1.088584986</c:v>
                </c:pt>
                <c:pt idx="5">
                  <c:v>-1.764266814</c:v>
                </c:pt>
                <c:pt idx="6">
                  <c:v>-1.585810307</c:v>
                </c:pt>
                <c:pt idx="7">
                  <c:v>-1.641893369</c:v>
                </c:pt>
                <c:pt idx="8">
                  <c:v>-1.984567439</c:v>
                </c:pt>
                <c:pt idx="9">
                  <c:v>-2.105771397</c:v>
                </c:pt>
                <c:pt idx="10">
                  <c:v>-1.817847971</c:v>
                </c:pt>
                <c:pt idx="11">
                  <c:v>-1.754095807</c:v>
                </c:pt>
                <c:pt idx="12">
                  <c:v>-1.409426706</c:v>
                </c:pt>
                <c:pt idx="13">
                  <c:v>-1.469124803</c:v>
                </c:pt>
                <c:pt idx="14">
                  <c:v>-2.014392498</c:v>
                </c:pt>
                <c:pt idx="15">
                  <c:v>-1.85511623</c:v>
                </c:pt>
                <c:pt idx="16">
                  <c:v>-1.484106842</c:v>
                </c:pt>
                <c:pt idx="17">
                  <c:v>-0.077091343</c:v>
                </c:pt>
                <c:pt idx="18">
                  <c:v>-0.47262201</c:v>
                </c:pt>
                <c:pt idx="19">
                  <c:v>1.018258108</c:v>
                </c:pt>
                <c:pt idx="20">
                  <c:v>-0.367588063</c:v>
                </c:pt>
                <c:pt idx="21">
                  <c:v>-0.264746554</c:v>
                </c:pt>
                <c:pt idx="22">
                  <c:v>0.489649006</c:v>
                </c:pt>
                <c:pt idx="23">
                  <c:v>1.068727733</c:v>
                </c:pt>
                <c:pt idx="24">
                  <c:v>1.481324193</c:v>
                </c:pt>
                <c:pt idx="25">
                  <c:v>2.182070345</c:v>
                </c:pt>
                <c:pt idx="26">
                  <c:v>1.536969554</c:v>
                </c:pt>
                <c:pt idx="27">
                  <c:v>2.152490208</c:v>
                </c:pt>
                <c:pt idx="28">
                  <c:v>2.278571866</c:v>
                </c:pt>
                <c:pt idx="29">
                  <c:v>2.728409523</c:v>
                </c:pt>
                <c:pt idx="30">
                  <c:v>1.390010992</c:v>
                </c:pt>
                <c:pt idx="31">
                  <c:v>1.474171353</c:v>
                </c:pt>
                <c:pt idx="32">
                  <c:v>2.501687947</c:v>
                </c:pt>
                <c:pt idx="33">
                  <c:v>1.97747155</c:v>
                </c:pt>
                <c:pt idx="34">
                  <c:v>2.251676495</c:v>
                </c:pt>
                <c:pt idx="35">
                  <c:v>2.226802125</c:v>
                </c:pt>
                <c:pt idx="36">
                  <c:v>-1.990247859</c:v>
                </c:pt>
                <c:pt idx="37">
                  <c:v>-1.480324017</c:v>
                </c:pt>
                <c:pt idx="38">
                  <c:v>-1.767119218</c:v>
                </c:pt>
                <c:pt idx="39">
                  <c:v>-1.901349118</c:v>
                </c:pt>
                <c:pt idx="40">
                  <c:v>-1.610131526</c:v>
                </c:pt>
                <c:pt idx="41">
                  <c:v>-1.654466494</c:v>
                </c:pt>
                <c:pt idx="42">
                  <c:v>-1.652296516</c:v>
                </c:pt>
                <c:pt idx="43">
                  <c:v>2.450332208</c:v>
                </c:pt>
                <c:pt idx="44">
                  <c:v>2.175576263</c:v>
                </c:pt>
                <c:pt idx="45">
                  <c:v>2.098926705</c:v>
                </c:pt>
                <c:pt idx="46">
                  <c:v>0.838979488</c:v>
                </c:pt>
                <c:pt idx="47">
                  <c:v>1.663021233</c:v>
                </c:pt>
                <c:pt idx="48">
                  <c:v>1.896802377</c:v>
                </c:pt>
                <c:pt idx="49">
                  <c:v>1.295543465</c:v>
                </c:pt>
                <c:pt idx="50">
                  <c:v>2.053782845</c:v>
                </c:pt>
                <c:pt idx="51">
                  <c:v>-2.025576295</c:v>
                </c:pt>
                <c:pt idx="52">
                  <c:v>-1.973270478</c:v>
                </c:pt>
                <c:pt idx="53">
                  <c:v>-2.463632326</c:v>
                </c:pt>
                <c:pt idx="54">
                  <c:v>1.745163234</c:v>
                </c:pt>
                <c:pt idx="55">
                  <c:v>1.102113797</c:v>
                </c:pt>
                <c:pt idx="56">
                  <c:v>1.445250108</c:v>
                </c:pt>
                <c:pt idx="57">
                  <c:v>1.15937682</c:v>
                </c:pt>
                <c:pt idx="58">
                  <c:v>1.227141733</c:v>
                </c:pt>
                <c:pt idx="59">
                  <c:v>0.734825837</c:v>
                </c:pt>
              </c:numCache>
            </c:numRef>
          </c:xVal>
          <c:yVal>
            <c:numRef>
              <c:f>Sheet1!$J$2:$J$61</c:f>
              <c:numCache>
                <c:formatCode>General</c:formatCode>
                <c:ptCount val="60"/>
                <c:pt idx="0">
                  <c:v>1961.815676</c:v>
                </c:pt>
                <c:pt idx="1">
                  <c:v>2721.498672</c:v>
                </c:pt>
                <c:pt idx="2">
                  <c:v>3166.631336</c:v>
                </c:pt>
                <c:pt idx="3">
                  <c:v>2017.28612</c:v>
                </c:pt>
                <c:pt idx="4">
                  <c:v>3293.498546</c:v>
                </c:pt>
                <c:pt idx="5">
                  <c:v>3116.72516</c:v>
                </c:pt>
                <c:pt idx="6">
                  <c:v>3547.457292</c:v>
                </c:pt>
                <c:pt idx="7">
                  <c:v>3096.844997</c:v>
                </c:pt>
                <c:pt idx="8">
                  <c:v>3107.599097</c:v>
                </c:pt>
                <c:pt idx="9">
                  <c:v>3614.765215</c:v>
                </c:pt>
                <c:pt idx="10">
                  <c:v>2794.055099</c:v>
                </c:pt>
                <c:pt idx="11">
                  <c:v>3317.888754</c:v>
                </c:pt>
                <c:pt idx="12">
                  <c:v>2352.073174</c:v>
                </c:pt>
                <c:pt idx="13">
                  <c:v>3296.815336</c:v>
                </c:pt>
                <c:pt idx="14">
                  <c:v>3918.965041</c:v>
                </c:pt>
                <c:pt idx="15">
                  <c:v>3027.572684</c:v>
                </c:pt>
                <c:pt idx="16">
                  <c:v>1751.297541</c:v>
                </c:pt>
                <c:pt idx="17">
                  <c:v>1989.062148</c:v>
                </c:pt>
                <c:pt idx="18">
                  <c:v>1936.237139</c:v>
                </c:pt>
                <c:pt idx="19">
                  <c:v>1201.779666</c:v>
                </c:pt>
                <c:pt idx="20">
                  <c:v>1597.767363</c:v>
                </c:pt>
                <c:pt idx="21">
                  <c:v>1389.053541</c:v>
                </c:pt>
                <c:pt idx="22">
                  <c:v>1392.312238</c:v>
                </c:pt>
                <c:pt idx="23">
                  <c:v>1164.420414</c:v>
                </c:pt>
                <c:pt idx="24">
                  <c:v>1191.367018</c:v>
                </c:pt>
                <c:pt idx="25">
                  <c:v>1385.809242</c:v>
                </c:pt>
                <c:pt idx="26">
                  <c:v>918.1975089</c:v>
                </c:pt>
                <c:pt idx="27">
                  <c:v>983.0704002</c:v>
                </c:pt>
                <c:pt idx="28">
                  <c:v>1281.179507</c:v>
                </c:pt>
                <c:pt idx="29">
                  <c:v>1013.93447</c:v>
                </c:pt>
                <c:pt idx="30">
                  <c:v>895.8445799</c:v>
                </c:pt>
                <c:pt idx="31">
                  <c:v>898.3073568999999</c:v>
                </c:pt>
                <c:pt idx="32">
                  <c:v>1253.529517</c:v>
                </c:pt>
                <c:pt idx="33">
                  <c:v>2317.332516</c:v>
                </c:pt>
                <c:pt idx="34">
                  <c:v>683.90787</c:v>
                </c:pt>
                <c:pt idx="35">
                  <c:v>816.0052555</c:v>
                </c:pt>
                <c:pt idx="36">
                  <c:v>2577.371665</c:v>
                </c:pt>
                <c:pt idx="37">
                  <c:v>2707.652453</c:v>
                </c:pt>
                <c:pt idx="38">
                  <c:v>2820.021916</c:v>
                </c:pt>
                <c:pt idx="39">
                  <c:v>2626.13437</c:v>
                </c:pt>
                <c:pt idx="40">
                  <c:v>2778.617296</c:v>
                </c:pt>
                <c:pt idx="41">
                  <c:v>2421.943461</c:v>
                </c:pt>
                <c:pt idx="42">
                  <c:v>2632.885904</c:v>
                </c:pt>
                <c:pt idx="43">
                  <c:v>893.5831841</c:v>
                </c:pt>
                <c:pt idx="44">
                  <c:v>1065.37482</c:v>
                </c:pt>
                <c:pt idx="45">
                  <c:v>740.2630652</c:v>
                </c:pt>
                <c:pt idx="46">
                  <c:v>941.8061836000001</c:v>
                </c:pt>
                <c:pt idx="47">
                  <c:v>1241.569284</c:v>
                </c:pt>
                <c:pt idx="48">
                  <c:v>1236.677763</c:v>
                </c:pt>
                <c:pt idx="49">
                  <c:v>874.7096117999999</c:v>
                </c:pt>
                <c:pt idx="50">
                  <c:v>909.0435185</c:v>
                </c:pt>
                <c:pt idx="51">
                  <c:v>2780.410959</c:v>
                </c:pt>
                <c:pt idx="52">
                  <c:v>2847.300593</c:v>
                </c:pt>
                <c:pt idx="53">
                  <c:v>2849.474029</c:v>
                </c:pt>
                <c:pt idx="54">
                  <c:v>1201.654809</c:v>
                </c:pt>
                <c:pt idx="55">
                  <c:v>1596.926774</c:v>
                </c:pt>
                <c:pt idx="56">
                  <c:v>1463.338963</c:v>
                </c:pt>
                <c:pt idx="57">
                  <c:v>1579.526774</c:v>
                </c:pt>
                <c:pt idx="58">
                  <c:v>1450.76414</c:v>
                </c:pt>
                <c:pt idx="59">
                  <c:v>1329.121024</c:v>
                </c:pt>
              </c:numCache>
            </c:numRef>
          </c:yVal>
          <c:smooth val="0"/>
        </c:ser>
        <c:ser>
          <c:idx val="5"/>
          <c:order val="2"/>
          <c:tx>
            <c:strRef>
              <c:f>Sheet1!$K$1</c:f>
              <c:strCache>
                <c:ptCount val="1"/>
                <c:pt idx="0">
                  <c:v>Ungrazed Subsurface SOC.g/m2</c:v>
                </c:pt>
              </c:strCache>
            </c:strRef>
          </c:tx>
          <c:spPr>
            <a:ln w="31750" cap="rnd">
              <a:noFill/>
              <a:round/>
            </a:ln>
            <a:effectLst/>
          </c:spPr>
          <c:marker>
            <c:symbol val="circle"/>
            <c:size val="5"/>
            <c:spPr>
              <a:solidFill>
                <a:schemeClr val="accent1">
                  <a:lumMod val="60000"/>
                  <a:lumOff val="40000"/>
                </a:schemeClr>
              </a:solidFill>
              <a:ln w="9525">
                <a:noFill/>
              </a:ln>
              <a:effectLst/>
            </c:spPr>
          </c:marker>
          <c:trendline>
            <c:spPr>
              <a:ln w="41275" cap="rnd">
                <a:solidFill>
                  <a:schemeClr val="accent1">
                    <a:lumMod val="40000"/>
                    <a:lumOff val="60000"/>
                  </a:schemeClr>
                </a:solidFill>
                <a:prstDash val="sysDot"/>
              </a:ln>
              <a:effectLst/>
            </c:spPr>
            <c:trendlineType val="linear"/>
            <c:dispRSqr val="0"/>
            <c:dispEq val="0"/>
          </c:trendline>
          <c:xVal>
            <c:numRef>
              <c:f>Sheet1!$E$2:$E$61</c:f>
              <c:numCache>
                <c:formatCode>General</c:formatCode>
                <c:ptCount val="60"/>
                <c:pt idx="0">
                  <c:v>-1.663677198</c:v>
                </c:pt>
                <c:pt idx="1">
                  <c:v>-1.343003004</c:v>
                </c:pt>
                <c:pt idx="2">
                  <c:v>-1.526215851</c:v>
                </c:pt>
                <c:pt idx="3">
                  <c:v>-1.701206275</c:v>
                </c:pt>
                <c:pt idx="4">
                  <c:v>1.088584986</c:v>
                </c:pt>
                <c:pt idx="5">
                  <c:v>-1.764266814</c:v>
                </c:pt>
                <c:pt idx="6">
                  <c:v>-1.585810307</c:v>
                </c:pt>
                <c:pt idx="7">
                  <c:v>-1.641893369</c:v>
                </c:pt>
                <c:pt idx="8">
                  <c:v>-1.984567439</c:v>
                </c:pt>
                <c:pt idx="9">
                  <c:v>-2.105771397</c:v>
                </c:pt>
                <c:pt idx="10">
                  <c:v>-1.817847971</c:v>
                </c:pt>
                <c:pt idx="11">
                  <c:v>-1.754095807</c:v>
                </c:pt>
                <c:pt idx="12">
                  <c:v>-1.409426706</c:v>
                </c:pt>
                <c:pt idx="13">
                  <c:v>-1.469124803</c:v>
                </c:pt>
                <c:pt idx="14">
                  <c:v>-2.014392498</c:v>
                </c:pt>
                <c:pt idx="15">
                  <c:v>-1.85511623</c:v>
                </c:pt>
                <c:pt idx="16">
                  <c:v>-1.484106842</c:v>
                </c:pt>
                <c:pt idx="17">
                  <c:v>-0.077091343</c:v>
                </c:pt>
                <c:pt idx="18">
                  <c:v>-0.47262201</c:v>
                </c:pt>
                <c:pt idx="19">
                  <c:v>1.018258108</c:v>
                </c:pt>
                <c:pt idx="20">
                  <c:v>-0.367588063</c:v>
                </c:pt>
                <c:pt idx="21">
                  <c:v>-0.264746554</c:v>
                </c:pt>
                <c:pt idx="22">
                  <c:v>0.489649006</c:v>
                </c:pt>
                <c:pt idx="23">
                  <c:v>1.068727733</c:v>
                </c:pt>
                <c:pt idx="24">
                  <c:v>1.481324193</c:v>
                </c:pt>
                <c:pt idx="25">
                  <c:v>2.182070345</c:v>
                </c:pt>
                <c:pt idx="26">
                  <c:v>1.536969554</c:v>
                </c:pt>
                <c:pt idx="27">
                  <c:v>2.152490208</c:v>
                </c:pt>
                <c:pt idx="28">
                  <c:v>2.278571866</c:v>
                </c:pt>
                <c:pt idx="29">
                  <c:v>2.728409523</c:v>
                </c:pt>
                <c:pt idx="30">
                  <c:v>1.390010992</c:v>
                </c:pt>
                <c:pt idx="31">
                  <c:v>1.474171353</c:v>
                </c:pt>
                <c:pt idx="32">
                  <c:v>2.501687947</c:v>
                </c:pt>
                <c:pt idx="33">
                  <c:v>1.97747155</c:v>
                </c:pt>
                <c:pt idx="34">
                  <c:v>2.251676495</c:v>
                </c:pt>
                <c:pt idx="35">
                  <c:v>2.226802125</c:v>
                </c:pt>
                <c:pt idx="36">
                  <c:v>-1.990247859</c:v>
                </c:pt>
                <c:pt idx="37">
                  <c:v>-1.480324017</c:v>
                </c:pt>
                <c:pt idx="38">
                  <c:v>-1.767119218</c:v>
                </c:pt>
                <c:pt idx="39">
                  <c:v>-1.901349118</c:v>
                </c:pt>
                <c:pt idx="40">
                  <c:v>-1.610131526</c:v>
                </c:pt>
                <c:pt idx="41">
                  <c:v>-1.654466494</c:v>
                </c:pt>
                <c:pt idx="42">
                  <c:v>-1.652296516</c:v>
                </c:pt>
                <c:pt idx="43">
                  <c:v>2.450332208</c:v>
                </c:pt>
                <c:pt idx="44">
                  <c:v>2.175576263</c:v>
                </c:pt>
                <c:pt idx="45">
                  <c:v>2.098926705</c:v>
                </c:pt>
                <c:pt idx="46">
                  <c:v>0.838979488</c:v>
                </c:pt>
                <c:pt idx="47">
                  <c:v>1.663021233</c:v>
                </c:pt>
                <c:pt idx="48">
                  <c:v>1.896802377</c:v>
                </c:pt>
                <c:pt idx="49">
                  <c:v>1.295543465</c:v>
                </c:pt>
                <c:pt idx="50">
                  <c:v>2.053782845</c:v>
                </c:pt>
                <c:pt idx="51">
                  <c:v>-2.025576295</c:v>
                </c:pt>
                <c:pt idx="52">
                  <c:v>-1.973270478</c:v>
                </c:pt>
                <c:pt idx="53">
                  <c:v>-2.463632326</c:v>
                </c:pt>
                <c:pt idx="54">
                  <c:v>1.745163234</c:v>
                </c:pt>
                <c:pt idx="55">
                  <c:v>1.102113797</c:v>
                </c:pt>
                <c:pt idx="56">
                  <c:v>1.445250108</c:v>
                </c:pt>
                <c:pt idx="57">
                  <c:v>1.15937682</c:v>
                </c:pt>
                <c:pt idx="58">
                  <c:v>1.227141733</c:v>
                </c:pt>
                <c:pt idx="59">
                  <c:v>0.734825837</c:v>
                </c:pt>
              </c:numCache>
            </c:numRef>
          </c:xVal>
          <c:yVal>
            <c:numRef>
              <c:f>Sheet1!$K$2:$K$61</c:f>
              <c:numCache>
                <c:formatCode>General</c:formatCode>
                <c:ptCount val="60"/>
                <c:pt idx="0">
                  <c:v>2195.146243</c:v>
                </c:pt>
                <c:pt idx="1">
                  <c:v>2000.273477</c:v>
                </c:pt>
                <c:pt idx="2">
                  <c:v>2365.648564</c:v>
                </c:pt>
                <c:pt idx="3">
                  <c:v>2404.858481</c:v>
                </c:pt>
                <c:pt idx="4">
                  <c:v>2731.053893</c:v>
                </c:pt>
                <c:pt idx="5">
                  <c:v>2559.494571</c:v>
                </c:pt>
                <c:pt idx="6">
                  <c:v>2585.09187</c:v>
                </c:pt>
                <c:pt idx="7">
                  <c:v>2956.85412</c:v>
                </c:pt>
                <c:pt idx="8">
                  <c:v>3522.144199</c:v>
                </c:pt>
                <c:pt idx="9">
                  <c:v>2753.609275</c:v>
                </c:pt>
                <c:pt idx="10">
                  <c:v>2992.836083</c:v>
                </c:pt>
                <c:pt idx="11">
                  <c:v>2674.168309</c:v>
                </c:pt>
                <c:pt idx="12">
                  <c:v>2828.174915</c:v>
                </c:pt>
                <c:pt idx="13">
                  <c:v>3542.876405</c:v>
                </c:pt>
                <c:pt idx="14">
                  <c:v>3004.072145</c:v>
                </c:pt>
                <c:pt idx="15">
                  <c:v>3435.79302</c:v>
                </c:pt>
                <c:pt idx="16">
                  <c:v>2691.57657</c:v>
                </c:pt>
                <c:pt idx="17">
                  <c:v>2455.117475</c:v>
                </c:pt>
                <c:pt idx="18">
                  <c:v>1851.344721</c:v>
                </c:pt>
                <c:pt idx="19">
                  <c:v>2951.86046</c:v>
                </c:pt>
                <c:pt idx="20">
                  <c:v>2224.273751</c:v>
                </c:pt>
                <c:pt idx="21">
                  <c:v>1952.248862</c:v>
                </c:pt>
                <c:pt idx="22">
                  <c:v>1752.796733</c:v>
                </c:pt>
                <c:pt idx="23">
                  <c:v>1440.697087</c:v>
                </c:pt>
                <c:pt idx="24">
                  <c:v>2102.001245</c:v>
                </c:pt>
                <c:pt idx="25">
                  <c:v>1921.028975</c:v>
                </c:pt>
                <c:pt idx="26">
                  <c:v>2269.717055</c:v>
                </c:pt>
                <c:pt idx="27">
                  <c:v>1667.679743</c:v>
                </c:pt>
                <c:pt idx="28">
                  <c:v>1417.831905</c:v>
                </c:pt>
                <c:pt idx="29">
                  <c:v>1830.78543</c:v>
                </c:pt>
                <c:pt idx="30">
                  <c:v>1539.350495</c:v>
                </c:pt>
                <c:pt idx="31">
                  <c:v>1961.004746</c:v>
                </c:pt>
                <c:pt idx="32">
                  <c:v>1792.698818</c:v>
                </c:pt>
                <c:pt idx="33">
                  <c:v>1161.534513</c:v>
                </c:pt>
                <c:pt idx="34">
                  <c:v>1531.14098</c:v>
                </c:pt>
                <c:pt idx="35">
                  <c:v>1062.316197</c:v>
                </c:pt>
                <c:pt idx="36">
                  <c:v>2168.057941</c:v>
                </c:pt>
                <c:pt idx="37">
                  <c:v>2485.676915</c:v>
                </c:pt>
                <c:pt idx="38">
                  <c:v>2652.640414</c:v>
                </c:pt>
                <c:pt idx="39">
                  <c:v>2194.849482</c:v>
                </c:pt>
                <c:pt idx="40">
                  <c:v>2613.353604</c:v>
                </c:pt>
                <c:pt idx="41">
                  <c:v>2556.951434</c:v>
                </c:pt>
                <c:pt idx="42">
                  <c:v>3015.95386</c:v>
                </c:pt>
                <c:pt idx="43">
                  <c:v>1272.591695</c:v>
                </c:pt>
                <c:pt idx="44">
                  <c:v>1444.154195</c:v>
                </c:pt>
                <c:pt idx="45">
                  <c:v>1650.504066</c:v>
                </c:pt>
                <c:pt idx="46">
                  <c:v>1626.800192</c:v>
                </c:pt>
                <c:pt idx="47">
                  <c:v>1746.274609</c:v>
                </c:pt>
                <c:pt idx="48">
                  <c:v>1599.300056</c:v>
                </c:pt>
                <c:pt idx="49">
                  <c:v>1265.827705</c:v>
                </c:pt>
                <c:pt idx="50">
                  <c:v>1817.571375</c:v>
                </c:pt>
                <c:pt idx="51">
                  <c:v>2566.134177</c:v>
                </c:pt>
                <c:pt idx="52">
                  <c:v>3176.83116</c:v>
                </c:pt>
                <c:pt idx="53">
                  <c:v>2537.530992</c:v>
                </c:pt>
                <c:pt idx="54">
                  <c:v>1599.318233</c:v>
                </c:pt>
                <c:pt idx="55">
                  <c:v>1543.962651</c:v>
                </c:pt>
                <c:pt idx="56">
                  <c:v>1694.167631</c:v>
                </c:pt>
                <c:pt idx="57">
                  <c:v>1995.591381</c:v>
                </c:pt>
                <c:pt idx="58">
                  <c:v>2067.558962</c:v>
                </c:pt>
                <c:pt idx="59">
                  <c:v>1818.869767</c:v>
                </c:pt>
              </c:numCache>
            </c:numRef>
          </c:yVal>
          <c:smooth val="0"/>
        </c:ser>
        <c:ser>
          <c:idx val="6"/>
          <c:order val="3"/>
          <c:tx>
            <c:strRef>
              <c:f>Sheet1!$L$1</c:f>
              <c:strCache>
                <c:ptCount val="1"/>
                <c:pt idx="0">
                  <c:v>Grazed subsurface SOC g/m2</c:v>
                </c:pt>
              </c:strCache>
            </c:strRef>
          </c:tx>
          <c:spPr>
            <a:ln w="31750" cap="rnd">
              <a:noFill/>
              <a:round/>
            </a:ln>
            <a:effectLst/>
          </c:spPr>
          <c:marker>
            <c:symbol val="circle"/>
            <c:size val="5"/>
            <c:spPr>
              <a:solidFill>
                <a:schemeClr val="accent1">
                  <a:lumMod val="60000"/>
                </a:schemeClr>
              </a:solidFill>
              <a:ln w="9525">
                <a:solidFill>
                  <a:schemeClr val="accent1">
                    <a:lumMod val="60000"/>
                  </a:schemeClr>
                </a:solidFill>
              </a:ln>
              <a:effectLst/>
            </c:spPr>
          </c:marker>
          <c:trendline>
            <c:spPr>
              <a:ln w="15875" cap="rnd">
                <a:solidFill>
                  <a:schemeClr val="accent1">
                    <a:lumMod val="60000"/>
                  </a:schemeClr>
                </a:solidFill>
                <a:prstDash val="solid"/>
              </a:ln>
              <a:effectLst/>
            </c:spPr>
            <c:trendlineType val="linear"/>
            <c:dispRSqr val="0"/>
            <c:dispEq val="0"/>
          </c:trendline>
          <c:xVal>
            <c:numRef>
              <c:f>Sheet1!$E$2:$E$61</c:f>
              <c:numCache>
                <c:formatCode>General</c:formatCode>
                <c:ptCount val="60"/>
                <c:pt idx="0">
                  <c:v>-1.663677198</c:v>
                </c:pt>
                <c:pt idx="1">
                  <c:v>-1.343003004</c:v>
                </c:pt>
                <c:pt idx="2">
                  <c:v>-1.526215851</c:v>
                </c:pt>
                <c:pt idx="3">
                  <c:v>-1.701206275</c:v>
                </c:pt>
                <c:pt idx="4">
                  <c:v>1.088584986</c:v>
                </c:pt>
                <c:pt idx="5">
                  <c:v>-1.764266814</c:v>
                </c:pt>
                <c:pt idx="6">
                  <c:v>-1.585810307</c:v>
                </c:pt>
                <c:pt idx="7">
                  <c:v>-1.641893369</c:v>
                </c:pt>
                <c:pt idx="8">
                  <c:v>-1.984567439</c:v>
                </c:pt>
                <c:pt idx="9">
                  <c:v>-2.105771397</c:v>
                </c:pt>
                <c:pt idx="10">
                  <c:v>-1.817847971</c:v>
                </c:pt>
                <c:pt idx="11">
                  <c:v>-1.754095807</c:v>
                </c:pt>
                <c:pt idx="12">
                  <c:v>-1.409426706</c:v>
                </c:pt>
                <c:pt idx="13">
                  <c:v>-1.469124803</c:v>
                </c:pt>
                <c:pt idx="14">
                  <c:v>-2.014392498</c:v>
                </c:pt>
                <c:pt idx="15">
                  <c:v>-1.85511623</c:v>
                </c:pt>
                <c:pt idx="16">
                  <c:v>-1.484106842</c:v>
                </c:pt>
                <c:pt idx="17">
                  <c:v>-0.077091343</c:v>
                </c:pt>
                <c:pt idx="18">
                  <c:v>-0.47262201</c:v>
                </c:pt>
                <c:pt idx="19">
                  <c:v>1.018258108</c:v>
                </c:pt>
                <c:pt idx="20">
                  <c:v>-0.367588063</c:v>
                </c:pt>
                <c:pt idx="21">
                  <c:v>-0.264746554</c:v>
                </c:pt>
                <c:pt idx="22">
                  <c:v>0.489649006</c:v>
                </c:pt>
                <c:pt idx="23">
                  <c:v>1.068727733</c:v>
                </c:pt>
                <c:pt idx="24">
                  <c:v>1.481324193</c:v>
                </c:pt>
                <c:pt idx="25">
                  <c:v>2.182070345</c:v>
                </c:pt>
                <c:pt idx="26">
                  <c:v>1.536969554</c:v>
                </c:pt>
                <c:pt idx="27">
                  <c:v>2.152490208</c:v>
                </c:pt>
                <c:pt idx="28">
                  <c:v>2.278571866</c:v>
                </c:pt>
                <c:pt idx="29">
                  <c:v>2.728409523</c:v>
                </c:pt>
                <c:pt idx="30">
                  <c:v>1.390010992</c:v>
                </c:pt>
                <c:pt idx="31">
                  <c:v>1.474171353</c:v>
                </c:pt>
                <c:pt idx="32">
                  <c:v>2.501687947</c:v>
                </c:pt>
                <c:pt idx="33">
                  <c:v>1.97747155</c:v>
                </c:pt>
                <c:pt idx="34">
                  <c:v>2.251676495</c:v>
                </c:pt>
                <c:pt idx="35">
                  <c:v>2.226802125</c:v>
                </c:pt>
                <c:pt idx="36">
                  <c:v>-1.990247859</c:v>
                </c:pt>
                <c:pt idx="37">
                  <c:v>-1.480324017</c:v>
                </c:pt>
                <c:pt idx="38">
                  <c:v>-1.767119218</c:v>
                </c:pt>
                <c:pt idx="39">
                  <c:v>-1.901349118</c:v>
                </c:pt>
                <c:pt idx="40">
                  <c:v>-1.610131526</c:v>
                </c:pt>
                <c:pt idx="41">
                  <c:v>-1.654466494</c:v>
                </c:pt>
                <c:pt idx="42">
                  <c:v>-1.652296516</c:v>
                </c:pt>
                <c:pt idx="43">
                  <c:v>2.450332208</c:v>
                </c:pt>
                <c:pt idx="44">
                  <c:v>2.175576263</c:v>
                </c:pt>
                <c:pt idx="45">
                  <c:v>2.098926705</c:v>
                </c:pt>
                <c:pt idx="46">
                  <c:v>0.838979488</c:v>
                </c:pt>
                <c:pt idx="47">
                  <c:v>1.663021233</c:v>
                </c:pt>
                <c:pt idx="48">
                  <c:v>1.896802377</c:v>
                </c:pt>
                <c:pt idx="49">
                  <c:v>1.295543465</c:v>
                </c:pt>
                <c:pt idx="50">
                  <c:v>2.053782845</c:v>
                </c:pt>
                <c:pt idx="51">
                  <c:v>-2.025576295</c:v>
                </c:pt>
                <c:pt idx="52">
                  <c:v>-1.973270478</c:v>
                </c:pt>
                <c:pt idx="53">
                  <c:v>-2.463632326</c:v>
                </c:pt>
                <c:pt idx="54">
                  <c:v>1.745163234</c:v>
                </c:pt>
                <c:pt idx="55">
                  <c:v>1.102113797</c:v>
                </c:pt>
                <c:pt idx="56">
                  <c:v>1.445250108</c:v>
                </c:pt>
                <c:pt idx="57">
                  <c:v>1.15937682</c:v>
                </c:pt>
                <c:pt idx="58">
                  <c:v>1.227141733</c:v>
                </c:pt>
                <c:pt idx="59">
                  <c:v>0.734825837</c:v>
                </c:pt>
              </c:numCache>
            </c:numRef>
          </c:xVal>
          <c:yVal>
            <c:numRef>
              <c:f>Sheet1!$L$2:$L$61</c:f>
              <c:numCache>
                <c:formatCode>General</c:formatCode>
                <c:ptCount val="60"/>
                <c:pt idx="0">
                  <c:v>1906.871681</c:v>
                </c:pt>
                <c:pt idx="1">
                  <c:v>2309.800942</c:v>
                </c:pt>
                <c:pt idx="2">
                  <c:v>2810.791638</c:v>
                </c:pt>
                <c:pt idx="3">
                  <c:v>2665.956605</c:v>
                </c:pt>
                <c:pt idx="4">
                  <c:v>2935.500587</c:v>
                </c:pt>
                <c:pt idx="5">
                  <c:v>2573.631892</c:v>
                </c:pt>
                <c:pt idx="6">
                  <c:v>2883.776947</c:v>
                </c:pt>
                <c:pt idx="7">
                  <c:v>2966.734916</c:v>
                </c:pt>
                <c:pt idx="8">
                  <c:v>2549.710867</c:v>
                </c:pt>
                <c:pt idx="9">
                  <c:v>2592.306708</c:v>
                </c:pt>
                <c:pt idx="10">
                  <c:v>2758.277115</c:v>
                </c:pt>
                <c:pt idx="11">
                  <c:v>2761.181798</c:v>
                </c:pt>
                <c:pt idx="12">
                  <c:v>2469.123492</c:v>
                </c:pt>
                <c:pt idx="13">
                  <c:v>3204.869014</c:v>
                </c:pt>
                <c:pt idx="14">
                  <c:v>2989.178625</c:v>
                </c:pt>
                <c:pt idx="15">
                  <c:v>3140.926682</c:v>
                </c:pt>
                <c:pt idx="16">
                  <c:v>2418.061519</c:v>
                </c:pt>
                <c:pt idx="17">
                  <c:v>2573.74901</c:v>
                </c:pt>
                <c:pt idx="18">
                  <c:v>2659.357063</c:v>
                </c:pt>
                <c:pt idx="19">
                  <c:v>2263.103647</c:v>
                </c:pt>
                <c:pt idx="20">
                  <c:v>2212.479212</c:v>
                </c:pt>
                <c:pt idx="21">
                  <c:v>2169.586499</c:v>
                </c:pt>
                <c:pt idx="22">
                  <c:v>2184.889531</c:v>
                </c:pt>
                <c:pt idx="23">
                  <c:v>1619.421145</c:v>
                </c:pt>
                <c:pt idx="24">
                  <c:v>1518.437609</c:v>
                </c:pt>
                <c:pt idx="25">
                  <c:v>1992.753919</c:v>
                </c:pt>
                <c:pt idx="26">
                  <c:v>1491.565879</c:v>
                </c:pt>
                <c:pt idx="27">
                  <c:v>1668.961885</c:v>
                </c:pt>
                <c:pt idx="28">
                  <c:v>2382.28589</c:v>
                </c:pt>
                <c:pt idx="29">
                  <c:v>1726.106655</c:v>
                </c:pt>
                <c:pt idx="30">
                  <c:v>1943.442446</c:v>
                </c:pt>
                <c:pt idx="31">
                  <c:v>1397.843381</c:v>
                </c:pt>
                <c:pt idx="32">
                  <c:v>1775.62196</c:v>
                </c:pt>
                <c:pt idx="33">
                  <c:v>1352.72311</c:v>
                </c:pt>
                <c:pt idx="34">
                  <c:v>1336.161391</c:v>
                </c:pt>
                <c:pt idx="35">
                  <c:v>1450.578144</c:v>
                </c:pt>
                <c:pt idx="36">
                  <c:v>2314.639705</c:v>
                </c:pt>
                <c:pt idx="37">
                  <c:v>2677.654572</c:v>
                </c:pt>
                <c:pt idx="38">
                  <c:v>2286.437989</c:v>
                </c:pt>
                <c:pt idx="39">
                  <c:v>2679.525136</c:v>
                </c:pt>
                <c:pt idx="40">
                  <c:v>1742.070417</c:v>
                </c:pt>
                <c:pt idx="41">
                  <c:v>2693.749596</c:v>
                </c:pt>
                <c:pt idx="42">
                  <c:v>2668.392617</c:v>
                </c:pt>
                <c:pt idx="43">
                  <c:v>1494.659951</c:v>
                </c:pt>
                <c:pt idx="44">
                  <c:v>1875.947151</c:v>
                </c:pt>
                <c:pt idx="45">
                  <c:v>2307.306595</c:v>
                </c:pt>
                <c:pt idx="46">
                  <c:v>1783.606981</c:v>
                </c:pt>
                <c:pt idx="47">
                  <c:v>1477.660363</c:v>
                </c:pt>
                <c:pt idx="48">
                  <c:v>1672.730009</c:v>
                </c:pt>
                <c:pt idx="49">
                  <c:v>1703.573637</c:v>
                </c:pt>
                <c:pt idx="50">
                  <c:v>965.3075564</c:v>
                </c:pt>
                <c:pt idx="51">
                  <c:v>2499.062996</c:v>
                </c:pt>
                <c:pt idx="52">
                  <c:v>3609.974017</c:v>
                </c:pt>
                <c:pt idx="53">
                  <c:v>2127.579554</c:v>
                </c:pt>
                <c:pt idx="54">
                  <c:v>1259.344884</c:v>
                </c:pt>
                <c:pt idx="55">
                  <c:v>1828.884288</c:v>
                </c:pt>
                <c:pt idx="56">
                  <c:v>1775.302711</c:v>
                </c:pt>
                <c:pt idx="57">
                  <c:v>1986.331814</c:v>
                </c:pt>
                <c:pt idx="58">
                  <c:v>1934.883426</c:v>
                </c:pt>
                <c:pt idx="59">
                  <c:v>1761.68429</c:v>
                </c:pt>
              </c:numCache>
            </c:numRef>
          </c:yVal>
          <c:smooth val="0"/>
        </c:ser>
        <c:dLbls>
          <c:showLegendKey val="0"/>
          <c:showVal val="0"/>
          <c:showCatName val="0"/>
          <c:showSerName val="0"/>
          <c:showPercent val="0"/>
          <c:showBubbleSize val="0"/>
        </c:dLbls>
        <c:axId val="-2019979792"/>
        <c:axId val="-2020561168"/>
      </c:scatterChart>
      <c:valAx>
        <c:axId val="-20199797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Texture</a:t>
                </a:r>
              </a:p>
            </c:rich>
          </c:tx>
          <c:layout>
            <c:manualLayout>
              <c:xMode val="edge"/>
              <c:yMode val="edge"/>
              <c:x val="0.486678363574118"/>
              <c:y val="0.83770202557604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20561168"/>
        <c:crosses val="autoZero"/>
        <c:crossBetween val="midCat"/>
      </c:valAx>
      <c:valAx>
        <c:axId val="-2020561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SOC</a:t>
                </a:r>
                <a:r>
                  <a:rPr lang="en-US" sz="2000" baseline="0" dirty="0"/>
                  <a:t> g/m2</a:t>
                </a:r>
                <a:endParaRPr lang="en-US" sz="2000" dirty="0"/>
              </a:p>
            </c:rich>
          </c:tx>
          <c:layout>
            <c:manualLayout>
              <c:xMode val="edge"/>
              <c:yMode val="edge"/>
              <c:x val="0.000635341777929932"/>
              <c:y val="0.38730503588771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19979792"/>
        <c:crossesAt val="-3.0"/>
        <c:crossBetween val="midCat"/>
      </c:valAx>
      <c:spPr>
        <a:noFill/>
        <a:ln>
          <a:noFill/>
        </a:ln>
        <a:effectLst/>
      </c:spPr>
    </c:plotArea>
    <c:legend>
      <c:legendPos val="b"/>
      <c:legendEntry>
        <c:idx val="0"/>
        <c:delete val="1"/>
      </c:legendEntry>
      <c:legendEntry>
        <c:idx val="1"/>
        <c:delete val="1"/>
      </c:legendEntry>
      <c:legendEntry>
        <c:idx val="2"/>
        <c:delete val="1"/>
      </c:legendEntry>
      <c:legendEntry>
        <c:idx val="3"/>
        <c:delete val="1"/>
      </c:legendEntry>
      <c:layout>
        <c:manualLayout>
          <c:xMode val="edge"/>
          <c:yMode val="edge"/>
          <c:x val="0.048792270531401"/>
          <c:y val="0.904483739286889"/>
          <c:w val="0.9"/>
          <c:h val="0.093059258256108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Soil inorganic</a:t>
            </a:r>
            <a:r>
              <a:rPr lang="en-US" sz="2400" baseline="0" dirty="0"/>
              <a:t> carbon at depth across varying textures</a:t>
            </a:r>
            <a:endParaRPr lang="en-US" sz="24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0883892048595329"/>
          <c:y val="0.104554707379135"/>
          <c:w val="0.887773041630326"/>
          <c:h val="0.717963775520426"/>
        </c:manualLayout>
      </c:layout>
      <c:scatterChart>
        <c:scatterStyle val="lineMarker"/>
        <c:varyColors val="0"/>
        <c:ser>
          <c:idx val="0"/>
          <c:order val="0"/>
          <c:tx>
            <c:strRef>
              <c:f>Sheet1!$M$1</c:f>
              <c:strCache>
                <c:ptCount val="1"/>
                <c:pt idx="0">
                  <c:v>Ungrazed SurfaceSIC.g.m2</c:v>
                </c:pt>
              </c:strCache>
            </c:strRef>
          </c:tx>
          <c:spPr>
            <a:ln w="31750" cap="rnd">
              <a:noFill/>
              <a:round/>
            </a:ln>
            <a:effectLst/>
          </c:spPr>
          <c:marker>
            <c:symbol val="circle"/>
            <c:size val="5"/>
            <c:spPr>
              <a:solidFill>
                <a:srgbClr val="FF5C44"/>
              </a:solidFill>
              <a:ln w="9525">
                <a:noFill/>
              </a:ln>
              <a:effectLst/>
            </c:spPr>
          </c:marker>
          <c:trendline>
            <c:spPr>
              <a:ln w="41275" cap="rnd">
                <a:solidFill>
                  <a:srgbClr val="FF5C44"/>
                </a:solidFill>
                <a:prstDash val="sysDot"/>
              </a:ln>
              <a:effectLst/>
            </c:spPr>
            <c:trendlineType val="linear"/>
            <c:dispRSqr val="0"/>
            <c:dispEq val="0"/>
          </c:trendline>
          <c:xVal>
            <c:numRef>
              <c:f>Sheet1!$F$2:$F$61</c:f>
              <c:numCache>
                <c:formatCode>General</c:formatCode>
                <c:ptCount val="60"/>
                <c:pt idx="0">
                  <c:v>-2.112202756</c:v>
                </c:pt>
                <c:pt idx="1">
                  <c:v>-1.751875288</c:v>
                </c:pt>
                <c:pt idx="2">
                  <c:v>-1.198532568</c:v>
                </c:pt>
                <c:pt idx="3">
                  <c:v>-2.105273815</c:v>
                </c:pt>
                <c:pt idx="4">
                  <c:v>-1.660303792</c:v>
                </c:pt>
                <c:pt idx="5">
                  <c:v>-1.358659528</c:v>
                </c:pt>
                <c:pt idx="6">
                  <c:v>-1.305105157</c:v>
                </c:pt>
                <c:pt idx="7">
                  <c:v>-1.320036588</c:v>
                </c:pt>
                <c:pt idx="8">
                  <c:v>-1.5909206</c:v>
                </c:pt>
                <c:pt idx="9">
                  <c:v>-1.81191623</c:v>
                </c:pt>
                <c:pt idx="10">
                  <c:v>-1.524072997</c:v>
                </c:pt>
                <c:pt idx="11">
                  <c:v>-1.512039461</c:v>
                </c:pt>
                <c:pt idx="12">
                  <c:v>-1.920828628</c:v>
                </c:pt>
                <c:pt idx="13">
                  <c:v>-1.647896956</c:v>
                </c:pt>
                <c:pt idx="14">
                  <c:v>-1.878888762</c:v>
                </c:pt>
                <c:pt idx="15">
                  <c:v>-1.346098367</c:v>
                </c:pt>
                <c:pt idx="16">
                  <c:v>-1.406361032</c:v>
                </c:pt>
                <c:pt idx="17">
                  <c:v>0.227537272</c:v>
                </c:pt>
                <c:pt idx="18">
                  <c:v>0.288779214</c:v>
                </c:pt>
                <c:pt idx="19">
                  <c:v>-0.077310972</c:v>
                </c:pt>
                <c:pt idx="20">
                  <c:v>-1.04871453</c:v>
                </c:pt>
                <c:pt idx="21">
                  <c:v>1.038933677</c:v>
                </c:pt>
                <c:pt idx="22">
                  <c:v>0.394955959</c:v>
                </c:pt>
                <c:pt idx="23">
                  <c:v>0.970910396</c:v>
                </c:pt>
                <c:pt idx="24">
                  <c:v>1.572552765</c:v>
                </c:pt>
                <c:pt idx="25">
                  <c:v>1.480456297</c:v>
                </c:pt>
                <c:pt idx="26">
                  <c:v>2.189639178</c:v>
                </c:pt>
                <c:pt idx="27">
                  <c:v>2.661852622</c:v>
                </c:pt>
                <c:pt idx="28">
                  <c:v>1.458158181</c:v>
                </c:pt>
                <c:pt idx="29">
                  <c:v>1.562033309</c:v>
                </c:pt>
                <c:pt idx="30">
                  <c:v>2.312380087</c:v>
                </c:pt>
                <c:pt idx="31">
                  <c:v>2.567775642</c:v>
                </c:pt>
                <c:pt idx="32">
                  <c:v>0.113061075</c:v>
                </c:pt>
                <c:pt idx="33">
                  <c:v>-1.204303535</c:v>
                </c:pt>
                <c:pt idx="34">
                  <c:v>2.276194874</c:v>
                </c:pt>
                <c:pt idx="35">
                  <c:v>1.66278484</c:v>
                </c:pt>
                <c:pt idx="36">
                  <c:v>-1.738194768</c:v>
                </c:pt>
                <c:pt idx="37">
                  <c:v>-1.871619284</c:v>
                </c:pt>
                <c:pt idx="38">
                  <c:v>-1.362771208</c:v>
                </c:pt>
                <c:pt idx="39">
                  <c:v>-1.755740322</c:v>
                </c:pt>
                <c:pt idx="40">
                  <c:v>-1.253083139</c:v>
                </c:pt>
                <c:pt idx="41">
                  <c:v>-1.582354876</c:v>
                </c:pt>
                <c:pt idx="42">
                  <c:v>-1.78033983</c:v>
                </c:pt>
                <c:pt idx="43">
                  <c:v>2.187058739</c:v>
                </c:pt>
                <c:pt idx="44">
                  <c:v>2.144417208</c:v>
                </c:pt>
                <c:pt idx="45">
                  <c:v>2.317113497</c:v>
                </c:pt>
                <c:pt idx="46">
                  <c:v>2.269221775</c:v>
                </c:pt>
                <c:pt idx="47">
                  <c:v>0.632095617</c:v>
                </c:pt>
                <c:pt idx="48">
                  <c:v>0.490353856</c:v>
                </c:pt>
                <c:pt idx="49">
                  <c:v>2.553143208</c:v>
                </c:pt>
                <c:pt idx="50">
                  <c:v>2.038350332</c:v>
                </c:pt>
                <c:pt idx="51">
                  <c:v>-1.738199629</c:v>
                </c:pt>
                <c:pt idx="52">
                  <c:v>-2.034994219</c:v>
                </c:pt>
                <c:pt idx="53">
                  <c:v>-2.668824653</c:v>
                </c:pt>
                <c:pt idx="54">
                  <c:v>1.887882757</c:v>
                </c:pt>
                <c:pt idx="55">
                  <c:v>1.140538503</c:v>
                </c:pt>
                <c:pt idx="56">
                  <c:v>0.967198705</c:v>
                </c:pt>
                <c:pt idx="57">
                  <c:v>1.349365181</c:v>
                </c:pt>
                <c:pt idx="58">
                  <c:v>0.692664669</c:v>
                </c:pt>
                <c:pt idx="59">
                  <c:v>1.207326293</c:v>
                </c:pt>
              </c:numCache>
            </c:numRef>
          </c:xVal>
          <c:yVal>
            <c:numRef>
              <c:f>Sheet1!$M$2:$M$61</c:f>
              <c:numCache>
                <c:formatCode>General</c:formatCode>
                <c:ptCount val="60"/>
                <c:pt idx="0">
                  <c:v>482.1720661</c:v>
                </c:pt>
                <c:pt idx="1">
                  <c:v>1027.403361</c:v>
                </c:pt>
                <c:pt idx="2">
                  <c:v>493.6465715</c:v>
                </c:pt>
                <c:pt idx="3">
                  <c:v>476.8220788</c:v>
                </c:pt>
                <c:pt idx="4">
                  <c:v>113.3566459</c:v>
                </c:pt>
                <c:pt idx="5">
                  <c:v>396.4927945</c:v>
                </c:pt>
                <c:pt idx="6">
                  <c:v>431.6785554</c:v>
                </c:pt>
                <c:pt idx="7">
                  <c:v>551.6863474</c:v>
                </c:pt>
                <c:pt idx="8">
                  <c:v>597.8905631</c:v>
                </c:pt>
                <c:pt idx="9">
                  <c:v>0.0</c:v>
                </c:pt>
                <c:pt idx="10">
                  <c:v>601.2731814</c:v>
                </c:pt>
                <c:pt idx="11">
                  <c:v>428.0057492</c:v>
                </c:pt>
                <c:pt idx="12">
                  <c:v>388.3248492</c:v>
                </c:pt>
                <c:pt idx="13">
                  <c:v>276.7319817</c:v>
                </c:pt>
                <c:pt idx="14">
                  <c:v>767.5655221</c:v>
                </c:pt>
                <c:pt idx="15">
                  <c:v>356.8205408</c:v>
                </c:pt>
                <c:pt idx="16">
                  <c:v>388.140829</c:v>
                </c:pt>
                <c:pt idx="17">
                  <c:v>851.5955905</c:v>
                </c:pt>
                <c:pt idx="18">
                  <c:v>2229.425506</c:v>
                </c:pt>
                <c:pt idx="19">
                  <c:v>1065.530203</c:v>
                </c:pt>
                <c:pt idx="20">
                  <c:v>2703.075194</c:v>
                </c:pt>
                <c:pt idx="21">
                  <c:v>1986.167864</c:v>
                </c:pt>
                <c:pt idx="22">
                  <c:v>1320.004841</c:v>
                </c:pt>
                <c:pt idx="23">
                  <c:v>1861.835939</c:v>
                </c:pt>
                <c:pt idx="24">
                  <c:v>1266.159332</c:v>
                </c:pt>
                <c:pt idx="25">
                  <c:v>1841.624862</c:v>
                </c:pt>
                <c:pt idx="26">
                  <c:v>1852.365562</c:v>
                </c:pt>
                <c:pt idx="27">
                  <c:v>1785.061267</c:v>
                </c:pt>
                <c:pt idx="28">
                  <c:v>3047.855271</c:v>
                </c:pt>
                <c:pt idx="29">
                  <c:v>1802.580404</c:v>
                </c:pt>
                <c:pt idx="30">
                  <c:v>3794.045736</c:v>
                </c:pt>
                <c:pt idx="31">
                  <c:v>2416.796656</c:v>
                </c:pt>
                <c:pt idx="32">
                  <c:v>1074.309957</c:v>
                </c:pt>
                <c:pt idx="33">
                  <c:v>2421.963345</c:v>
                </c:pt>
                <c:pt idx="34">
                  <c:v>3443.540355</c:v>
                </c:pt>
                <c:pt idx="35">
                  <c:v>3994.283444</c:v>
                </c:pt>
                <c:pt idx="36">
                  <c:v>658.0626433</c:v>
                </c:pt>
                <c:pt idx="37">
                  <c:v>330.9373192</c:v>
                </c:pt>
                <c:pt idx="38">
                  <c:v>625.4683307</c:v>
                </c:pt>
                <c:pt idx="39">
                  <c:v>683.1155523</c:v>
                </c:pt>
                <c:pt idx="40">
                  <c:v>583.8480879</c:v>
                </c:pt>
                <c:pt idx="41">
                  <c:v>689.3415239</c:v>
                </c:pt>
                <c:pt idx="42">
                  <c:v>710.5735297</c:v>
                </c:pt>
                <c:pt idx="43">
                  <c:v>1971.08633</c:v>
                </c:pt>
                <c:pt idx="44">
                  <c:v>2489.82146</c:v>
                </c:pt>
                <c:pt idx="45">
                  <c:v>4108.756076</c:v>
                </c:pt>
                <c:pt idx="46">
                  <c:v>8103.291406</c:v>
                </c:pt>
                <c:pt idx="47">
                  <c:v>3807.59447</c:v>
                </c:pt>
                <c:pt idx="48">
                  <c:v>3758.749398</c:v>
                </c:pt>
                <c:pt idx="49">
                  <c:v>5123.903248</c:v>
                </c:pt>
                <c:pt idx="50">
                  <c:v>1733.728915</c:v>
                </c:pt>
                <c:pt idx="51">
                  <c:v>534.1395944</c:v>
                </c:pt>
                <c:pt idx="52">
                  <c:v>526.4512766</c:v>
                </c:pt>
                <c:pt idx="53">
                  <c:v>658.8969433</c:v>
                </c:pt>
                <c:pt idx="54">
                  <c:v>3798.092591</c:v>
                </c:pt>
                <c:pt idx="55">
                  <c:v>4920.425309</c:v>
                </c:pt>
                <c:pt idx="56">
                  <c:v>2985.254743</c:v>
                </c:pt>
                <c:pt idx="57">
                  <c:v>1842.711053</c:v>
                </c:pt>
                <c:pt idx="58">
                  <c:v>2459.690976</c:v>
                </c:pt>
                <c:pt idx="59">
                  <c:v>1313.230774</c:v>
                </c:pt>
              </c:numCache>
            </c:numRef>
          </c:yVal>
          <c:smooth val="0"/>
        </c:ser>
        <c:ser>
          <c:idx val="1"/>
          <c:order val="1"/>
          <c:tx>
            <c:strRef>
              <c:f>Sheet1!$N$1</c:f>
              <c:strCache>
                <c:ptCount val="1"/>
                <c:pt idx="0">
                  <c:v>Grazed Surface SIC.g/m2</c:v>
                </c:pt>
              </c:strCache>
            </c:strRef>
          </c:tx>
          <c:spPr>
            <a:ln w="31750" cap="rnd">
              <a:noFill/>
              <a:round/>
            </a:ln>
            <a:effectLst/>
          </c:spPr>
          <c:marker>
            <c:symbol val="circle"/>
            <c:size val="5"/>
            <c:spPr>
              <a:solidFill>
                <a:srgbClr val="C00000"/>
              </a:solidFill>
              <a:ln w="9525">
                <a:noFill/>
              </a:ln>
              <a:effectLst/>
            </c:spPr>
          </c:marker>
          <c:trendline>
            <c:spPr>
              <a:ln w="15875" cap="rnd">
                <a:solidFill>
                  <a:srgbClr val="C00000"/>
                </a:solidFill>
                <a:prstDash val="solid"/>
              </a:ln>
              <a:effectLst/>
            </c:spPr>
            <c:trendlineType val="linear"/>
            <c:dispRSqr val="0"/>
            <c:dispEq val="0"/>
          </c:trendline>
          <c:xVal>
            <c:numRef>
              <c:f>Sheet1!$F$2:$F$61</c:f>
              <c:numCache>
                <c:formatCode>General</c:formatCode>
                <c:ptCount val="60"/>
                <c:pt idx="0">
                  <c:v>-2.112202756</c:v>
                </c:pt>
                <c:pt idx="1">
                  <c:v>-1.751875288</c:v>
                </c:pt>
                <c:pt idx="2">
                  <c:v>-1.198532568</c:v>
                </c:pt>
                <c:pt idx="3">
                  <c:v>-2.105273815</c:v>
                </c:pt>
                <c:pt idx="4">
                  <c:v>-1.660303792</c:v>
                </c:pt>
                <c:pt idx="5">
                  <c:v>-1.358659528</c:v>
                </c:pt>
                <c:pt idx="6">
                  <c:v>-1.305105157</c:v>
                </c:pt>
                <c:pt idx="7">
                  <c:v>-1.320036588</c:v>
                </c:pt>
                <c:pt idx="8">
                  <c:v>-1.5909206</c:v>
                </c:pt>
                <c:pt idx="9">
                  <c:v>-1.81191623</c:v>
                </c:pt>
                <c:pt idx="10">
                  <c:v>-1.524072997</c:v>
                </c:pt>
                <c:pt idx="11">
                  <c:v>-1.512039461</c:v>
                </c:pt>
                <c:pt idx="12">
                  <c:v>-1.920828628</c:v>
                </c:pt>
                <c:pt idx="13">
                  <c:v>-1.647896956</c:v>
                </c:pt>
                <c:pt idx="14">
                  <c:v>-1.878888762</c:v>
                </c:pt>
                <c:pt idx="15">
                  <c:v>-1.346098367</c:v>
                </c:pt>
                <c:pt idx="16">
                  <c:v>-1.406361032</c:v>
                </c:pt>
                <c:pt idx="17">
                  <c:v>0.227537272</c:v>
                </c:pt>
                <c:pt idx="18">
                  <c:v>0.288779214</c:v>
                </c:pt>
                <c:pt idx="19">
                  <c:v>-0.077310972</c:v>
                </c:pt>
                <c:pt idx="20">
                  <c:v>-1.04871453</c:v>
                </c:pt>
                <c:pt idx="21">
                  <c:v>1.038933677</c:v>
                </c:pt>
                <c:pt idx="22">
                  <c:v>0.394955959</c:v>
                </c:pt>
                <c:pt idx="23">
                  <c:v>0.970910396</c:v>
                </c:pt>
                <c:pt idx="24">
                  <c:v>1.572552765</c:v>
                </c:pt>
                <c:pt idx="25">
                  <c:v>1.480456297</c:v>
                </c:pt>
                <c:pt idx="26">
                  <c:v>2.189639178</c:v>
                </c:pt>
                <c:pt idx="27">
                  <c:v>2.661852622</c:v>
                </c:pt>
                <c:pt idx="28">
                  <c:v>1.458158181</c:v>
                </c:pt>
                <c:pt idx="29">
                  <c:v>1.562033309</c:v>
                </c:pt>
                <c:pt idx="30">
                  <c:v>2.312380087</c:v>
                </c:pt>
                <c:pt idx="31">
                  <c:v>2.567775642</c:v>
                </c:pt>
                <c:pt idx="32">
                  <c:v>0.113061075</c:v>
                </c:pt>
                <c:pt idx="33">
                  <c:v>-1.204303535</c:v>
                </c:pt>
                <c:pt idx="34">
                  <c:v>2.276194874</c:v>
                </c:pt>
                <c:pt idx="35">
                  <c:v>1.66278484</c:v>
                </c:pt>
                <c:pt idx="36">
                  <c:v>-1.738194768</c:v>
                </c:pt>
                <c:pt idx="37">
                  <c:v>-1.871619284</c:v>
                </c:pt>
                <c:pt idx="38">
                  <c:v>-1.362771208</c:v>
                </c:pt>
                <c:pt idx="39">
                  <c:v>-1.755740322</c:v>
                </c:pt>
                <c:pt idx="40">
                  <c:v>-1.253083139</c:v>
                </c:pt>
                <c:pt idx="41">
                  <c:v>-1.582354876</c:v>
                </c:pt>
                <c:pt idx="42">
                  <c:v>-1.78033983</c:v>
                </c:pt>
                <c:pt idx="43">
                  <c:v>2.187058739</c:v>
                </c:pt>
                <c:pt idx="44">
                  <c:v>2.144417208</c:v>
                </c:pt>
                <c:pt idx="45">
                  <c:v>2.317113497</c:v>
                </c:pt>
                <c:pt idx="46">
                  <c:v>2.269221775</c:v>
                </c:pt>
                <c:pt idx="47">
                  <c:v>0.632095617</c:v>
                </c:pt>
                <c:pt idx="48">
                  <c:v>0.490353856</c:v>
                </c:pt>
                <c:pt idx="49">
                  <c:v>2.553143208</c:v>
                </c:pt>
                <c:pt idx="50">
                  <c:v>2.038350332</c:v>
                </c:pt>
                <c:pt idx="51">
                  <c:v>-1.738199629</c:v>
                </c:pt>
                <c:pt idx="52">
                  <c:v>-2.034994219</c:v>
                </c:pt>
                <c:pt idx="53">
                  <c:v>-2.668824653</c:v>
                </c:pt>
                <c:pt idx="54">
                  <c:v>1.887882757</c:v>
                </c:pt>
                <c:pt idx="55">
                  <c:v>1.140538503</c:v>
                </c:pt>
                <c:pt idx="56">
                  <c:v>0.967198705</c:v>
                </c:pt>
                <c:pt idx="57">
                  <c:v>1.349365181</c:v>
                </c:pt>
                <c:pt idx="58">
                  <c:v>0.692664669</c:v>
                </c:pt>
                <c:pt idx="59">
                  <c:v>1.207326293</c:v>
                </c:pt>
              </c:numCache>
            </c:numRef>
          </c:xVal>
          <c:yVal>
            <c:numRef>
              <c:f>Sheet1!$N$2:$N$61</c:f>
              <c:numCache>
                <c:formatCode>General</c:formatCode>
                <c:ptCount val="60"/>
                <c:pt idx="0">
                  <c:v>695.455122</c:v>
                </c:pt>
                <c:pt idx="1">
                  <c:v>895.2298264</c:v>
                </c:pt>
                <c:pt idx="2">
                  <c:v>440.2991289</c:v>
                </c:pt>
                <c:pt idx="3">
                  <c:v>544.0571314</c:v>
                </c:pt>
                <c:pt idx="4">
                  <c:v>610.5855668</c:v>
                </c:pt>
                <c:pt idx="5">
                  <c:v>469.6975278</c:v>
                </c:pt>
                <c:pt idx="6">
                  <c:v>411.6744205</c:v>
                </c:pt>
                <c:pt idx="7">
                  <c:v>505.8367509</c:v>
                </c:pt>
                <c:pt idx="8">
                  <c:v>378.2067866</c:v>
                </c:pt>
                <c:pt idx="9">
                  <c:v>585.1975417</c:v>
                </c:pt>
                <c:pt idx="10">
                  <c:v>602.1670472</c:v>
                </c:pt>
                <c:pt idx="11">
                  <c:v>496.1656302</c:v>
                </c:pt>
                <c:pt idx="12">
                  <c:v>506.9123219</c:v>
                </c:pt>
                <c:pt idx="13">
                  <c:v>6260.09292</c:v>
                </c:pt>
                <c:pt idx="14">
                  <c:v>269.1966644</c:v>
                </c:pt>
                <c:pt idx="15">
                  <c:v>416.8023231</c:v>
                </c:pt>
                <c:pt idx="16">
                  <c:v>313.7120539</c:v>
                </c:pt>
                <c:pt idx="17">
                  <c:v>2324.068055</c:v>
                </c:pt>
                <c:pt idx="18">
                  <c:v>1043.231218</c:v>
                </c:pt>
                <c:pt idx="19">
                  <c:v>1932.346228</c:v>
                </c:pt>
                <c:pt idx="20">
                  <c:v>2846.597026</c:v>
                </c:pt>
                <c:pt idx="21">
                  <c:v>1316.127151</c:v>
                </c:pt>
                <c:pt idx="22">
                  <c:v>3014.629544</c:v>
                </c:pt>
                <c:pt idx="23">
                  <c:v>1631.19239</c:v>
                </c:pt>
                <c:pt idx="24">
                  <c:v>2168.196681</c:v>
                </c:pt>
                <c:pt idx="25">
                  <c:v>1858.364884</c:v>
                </c:pt>
                <c:pt idx="26">
                  <c:v>2914.341623</c:v>
                </c:pt>
                <c:pt idx="27">
                  <c:v>1037.723856</c:v>
                </c:pt>
                <c:pt idx="28">
                  <c:v>2831.961776</c:v>
                </c:pt>
                <c:pt idx="29">
                  <c:v>1363.567046</c:v>
                </c:pt>
                <c:pt idx="30">
                  <c:v>4023.039012</c:v>
                </c:pt>
                <c:pt idx="31">
                  <c:v>934.6241826</c:v>
                </c:pt>
                <c:pt idx="32">
                  <c:v>4059.659898</c:v>
                </c:pt>
                <c:pt idx="33">
                  <c:v>2313.126831</c:v>
                </c:pt>
                <c:pt idx="34">
                  <c:v>3825.052427</c:v>
                </c:pt>
                <c:pt idx="35">
                  <c:v>3833.817795</c:v>
                </c:pt>
                <c:pt idx="36">
                  <c:v>840.7083719</c:v>
                </c:pt>
                <c:pt idx="37">
                  <c:v>545.3698945</c:v>
                </c:pt>
                <c:pt idx="38">
                  <c:v>481.6237821</c:v>
                </c:pt>
                <c:pt idx="39">
                  <c:v>446.9519793</c:v>
                </c:pt>
                <c:pt idx="40">
                  <c:v>561.6705594</c:v>
                </c:pt>
                <c:pt idx="41">
                  <c:v>363.1099642</c:v>
                </c:pt>
                <c:pt idx="42">
                  <c:v>638.7177726</c:v>
                </c:pt>
                <c:pt idx="43">
                  <c:v>2801.201205</c:v>
                </c:pt>
                <c:pt idx="44">
                  <c:v>2970.230606</c:v>
                </c:pt>
                <c:pt idx="45">
                  <c:v>3318.420637</c:v>
                </c:pt>
                <c:pt idx="46">
                  <c:v>3247.607529</c:v>
                </c:pt>
                <c:pt idx="47">
                  <c:v>3847.726722</c:v>
                </c:pt>
                <c:pt idx="48">
                  <c:v>3553.671732</c:v>
                </c:pt>
                <c:pt idx="49">
                  <c:v>3468.676047</c:v>
                </c:pt>
                <c:pt idx="50">
                  <c:v>1937.773018</c:v>
                </c:pt>
                <c:pt idx="51">
                  <c:v>588.7137542</c:v>
                </c:pt>
                <c:pt idx="52">
                  <c:v>470.0239424</c:v>
                </c:pt>
                <c:pt idx="53">
                  <c:v>678.5754498</c:v>
                </c:pt>
                <c:pt idx="54">
                  <c:v>5615.718937</c:v>
                </c:pt>
                <c:pt idx="55">
                  <c:v>3912.615508</c:v>
                </c:pt>
                <c:pt idx="56">
                  <c:v>1274.778044</c:v>
                </c:pt>
                <c:pt idx="57">
                  <c:v>2698.337418</c:v>
                </c:pt>
                <c:pt idx="58">
                  <c:v>2561.590194</c:v>
                </c:pt>
                <c:pt idx="59">
                  <c:v>2346.149592</c:v>
                </c:pt>
              </c:numCache>
            </c:numRef>
          </c:yVal>
          <c:smooth val="0"/>
        </c:ser>
        <c:ser>
          <c:idx val="2"/>
          <c:order val="2"/>
          <c:tx>
            <c:strRef>
              <c:f>Sheet1!$O$1</c:f>
              <c:strCache>
                <c:ptCount val="1"/>
                <c:pt idx="0">
                  <c:v>Ungrazed Subsurface SIC.g/m2</c:v>
                </c:pt>
              </c:strCache>
            </c:strRef>
          </c:tx>
          <c:spPr>
            <a:ln w="31750" cap="rnd">
              <a:noFill/>
              <a:round/>
            </a:ln>
            <a:effectLst/>
          </c:spPr>
          <c:marker>
            <c:symbol val="circle"/>
            <c:size val="5"/>
            <c:spPr>
              <a:solidFill>
                <a:schemeClr val="accent5">
                  <a:lumMod val="60000"/>
                  <a:lumOff val="40000"/>
                </a:schemeClr>
              </a:solidFill>
              <a:ln w="9525">
                <a:noFill/>
              </a:ln>
              <a:effectLst/>
            </c:spPr>
          </c:marker>
          <c:trendline>
            <c:spPr>
              <a:ln w="41275" cap="rnd">
                <a:solidFill>
                  <a:schemeClr val="accent5">
                    <a:lumMod val="60000"/>
                    <a:lumOff val="40000"/>
                  </a:schemeClr>
                </a:solidFill>
                <a:prstDash val="sysDot"/>
              </a:ln>
              <a:effectLst/>
            </c:spPr>
            <c:trendlineType val="linear"/>
            <c:dispRSqr val="0"/>
            <c:dispEq val="0"/>
          </c:trendline>
          <c:xVal>
            <c:numRef>
              <c:f>Sheet1!$F$2:$F$61</c:f>
              <c:numCache>
                <c:formatCode>General</c:formatCode>
                <c:ptCount val="60"/>
                <c:pt idx="0">
                  <c:v>-2.112202756</c:v>
                </c:pt>
                <c:pt idx="1">
                  <c:v>-1.751875288</c:v>
                </c:pt>
                <c:pt idx="2">
                  <c:v>-1.198532568</c:v>
                </c:pt>
                <c:pt idx="3">
                  <c:v>-2.105273815</c:v>
                </c:pt>
                <c:pt idx="4">
                  <c:v>-1.660303792</c:v>
                </c:pt>
                <c:pt idx="5">
                  <c:v>-1.358659528</c:v>
                </c:pt>
                <c:pt idx="6">
                  <c:v>-1.305105157</c:v>
                </c:pt>
                <c:pt idx="7">
                  <c:v>-1.320036588</c:v>
                </c:pt>
                <c:pt idx="8">
                  <c:v>-1.5909206</c:v>
                </c:pt>
                <c:pt idx="9">
                  <c:v>-1.81191623</c:v>
                </c:pt>
                <c:pt idx="10">
                  <c:v>-1.524072997</c:v>
                </c:pt>
                <c:pt idx="11">
                  <c:v>-1.512039461</c:v>
                </c:pt>
                <c:pt idx="12">
                  <c:v>-1.920828628</c:v>
                </c:pt>
                <c:pt idx="13">
                  <c:v>-1.647896956</c:v>
                </c:pt>
                <c:pt idx="14">
                  <c:v>-1.878888762</c:v>
                </c:pt>
                <c:pt idx="15">
                  <c:v>-1.346098367</c:v>
                </c:pt>
                <c:pt idx="16">
                  <c:v>-1.406361032</c:v>
                </c:pt>
                <c:pt idx="17">
                  <c:v>0.227537272</c:v>
                </c:pt>
                <c:pt idx="18">
                  <c:v>0.288779214</c:v>
                </c:pt>
                <c:pt idx="19">
                  <c:v>-0.077310972</c:v>
                </c:pt>
                <c:pt idx="20">
                  <c:v>-1.04871453</c:v>
                </c:pt>
                <c:pt idx="21">
                  <c:v>1.038933677</c:v>
                </c:pt>
                <c:pt idx="22">
                  <c:v>0.394955959</c:v>
                </c:pt>
                <c:pt idx="23">
                  <c:v>0.970910396</c:v>
                </c:pt>
                <c:pt idx="24">
                  <c:v>1.572552765</c:v>
                </c:pt>
                <c:pt idx="25">
                  <c:v>1.480456297</c:v>
                </c:pt>
                <c:pt idx="26">
                  <c:v>2.189639178</c:v>
                </c:pt>
                <c:pt idx="27">
                  <c:v>2.661852622</c:v>
                </c:pt>
                <c:pt idx="28">
                  <c:v>1.458158181</c:v>
                </c:pt>
                <c:pt idx="29">
                  <c:v>1.562033309</c:v>
                </c:pt>
                <c:pt idx="30">
                  <c:v>2.312380087</c:v>
                </c:pt>
                <c:pt idx="31">
                  <c:v>2.567775642</c:v>
                </c:pt>
                <c:pt idx="32">
                  <c:v>0.113061075</c:v>
                </c:pt>
                <c:pt idx="33">
                  <c:v>-1.204303535</c:v>
                </c:pt>
                <c:pt idx="34">
                  <c:v>2.276194874</c:v>
                </c:pt>
                <c:pt idx="35">
                  <c:v>1.66278484</c:v>
                </c:pt>
                <c:pt idx="36">
                  <c:v>-1.738194768</c:v>
                </c:pt>
                <c:pt idx="37">
                  <c:v>-1.871619284</c:v>
                </c:pt>
                <c:pt idx="38">
                  <c:v>-1.362771208</c:v>
                </c:pt>
                <c:pt idx="39">
                  <c:v>-1.755740322</c:v>
                </c:pt>
                <c:pt idx="40">
                  <c:v>-1.253083139</c:v>
                </c:pt>
                <c:pt idx="41">
                  <c:v>-1.582354876</c:v>
                </c:pt>
                <c:pt idx="42">
                  <c:v>-1.78033983</c:v>
                </c:pt>
                <c:pt idx="43">
                  <c:v>2.187058739</c:v>
                </c:pt>
                <c:pt idx="44">
                  <c:v>2.144417208</c:v>
                </c:pt>
                <c:pt idx="45">
                  <c:v>2.317113497</c:v>
                </c:pt>
                <c:pt idx="46">
                  <c:v>2.269221775</c:v>
                </c:pt>
                <c:pt idx="47">
                  <c:v>0.632095617</c:v>
                </c:pt>
                <c:pt idx="48">
                  <c:v>0.490353856</c:v>
                </c:pt>
                <c:pt idx="49">
                  <c:v>2.553143208</c:v>
                </c:pt>
                <c:pt idx="50">
                  <c:v>2.038350332</c:v>
                </c:pt>
                <c:pt idx="51">
                  <c:v>-1.738199629</c:v>
                </c:pt>
                <c:pt idx="52">
                  <c:v>-2.034994219</c:v>
                </c:pt>
                <c:pt idx="53">
                  <c:v>-2.668824653</c:v>
                </c:pt>
                <c:pt idx="54">
                  <c:v>1.887882757</c:v>
                </c:pt>
                <c:pt idx="55">
                  <c:v>1.140538503</c:v>
                </c:pt>
                <c:pt idx="56">
                  <c:v>0.967198705</c:v>
                </c:pt>
                <c:pt idx="57">
                  <c:v>1.349365181</c:v>
                </c:pt>
                <c:pt idx="58">
                  <c:v>0.692664669</c:v>
                </c:pt>
                <c:pt idx="59">
                  <c:v>1.207326293</c:v>
                </c:pt>
              </c:numCache>
            </c:numRef>
          </c:xVal>
          <c:yVal>
            <c:numRef>
              <c:f>Sheet1!$O$2:$O$61</c:f>
              <c:numCache>
                <c:formatCode>General</c:formatCode>
                <c:ptCount val="60"/>
                <c:pt idx="0">
                  <c:v>930.1467131000001</c:v>
                </c:pt>
                <c:pt idx="1">
                  <c:v>1578.240324</c:v>
                </c:pt>
                <c:pt idx="2">
                  <c:v>863.2178668</c:v>
                </c:pt>
                <c:pt idx="3">
                  <c:v>1408.681471</c:v>
                </c:pt>
                <c:pt idx="4">
                  <c:v>0.0</c:v>
                </c:pt>
                <c:pt idx="5">
                  <c:v>594.0471486</c:v>
                </c:pt>
                <c:pt idx="6">
                  <c:v>512.5613191</c:v>
                </c:pt>
                <c:pt idx="7">
                  <c:v>705.8802941</c:v>
                </c:pt>
                <c:pt idx="8">
                  <c:v>1029.264816</c:v>
                </c:pt>
                <c:pt idx="9">
                  <c:v>721.8576439</c:v>
                </c:pt>
                <c:pt idx="10">
                  <c:v>677.5839266</c:v>
                </c:pt>
                <c:pt idx="11">
                  <c:v>582.9538525</c:v>
                </c:pt>
                <c:pt idx="12">
                  <c:v>780.1861836</c:v>
                </c:pt>
                <c:pt idx="13">
                  <c:v>225.1947501</c:v>
                </c:pt>
                <c:pt idx="14">
                  <c:v>637.4688901</c:v>
                </c:pt>
                <c:pt idx="15">
                  <c:v>825.203333</c:v>
                </c:pt>
                <c:pt idx="16">
                  <c:v>711.9177838000001</c:v>
                </c:pt>
                <c:pt idx="17">
                  <c:v>3143.778174</c:v>
                </c:pt>
                <c:pt idx="18">
                  <c:v>6432.55605</c:v>
                </c:pt>
                <c:pt idx="19">
                  <c:v>3826.084724</c:v>
                </c:pt>
                <c:pt idx="20">
                  <c:v>6781.322412</c:v>
                </c:pt>
                <c:pt idx="21">
                  <c:v>6632.894204</c:v>
                </c:pt>
                <c:pt idx="22">
                  <c:v>3610.250155</c:v>
                </c:pt>
                <c:pt idx="23">
                  <c:v>3161.404266</c:v>
                </c:pt>
                <c:pt idx="24">
                  <c:v>9113.64637</c:v>
                </c:pt>
                <c:pt idx="25">
                  <c:v>8521.178685999999</c:v>
                </c:pt>
                <c:pt idx="26">
                  <c:v>4342.50649</c:v>
                </c:pt>
                <c:pt idx="27">
                  <c:v>5246.179471</c:v>
                </c:pt>
                <c:pt idx="28">
                  <c:v>9711.177431</c:v>
                </c:pt>
                <c:pt idx="29">
                  <c:v>6992.920474</c:v>
                </c:pt>
                <c:pt idx="30">
                  <c:v>9099.608837</c:v>
                </c:pt>
                <c:pt idx="31">
                  <c:v>5207.896365</c:v>
                </c:pt>
                <c:pt idx="32">
                  <c:v>6897.498173</c:v>
                </c:pt>
                <c:pt idx="33">
                  <c:v>9797.559019</c:v>
                </c:pt>
                <c:pt idx="34">
                  <c:v>6683.286687</c:v>
                </c:pt>
                <c:pt idx="35">
                  <c:v>5686.098016</c:v>
                </c:pt>
                <c:pt idx="36">
                  <c:v>699.2000307</c:v>
                </c:pt>
                <c:pt idx="37">
                  <c:v>850.8275447</c:v>
                </c:pt>
                <c:pt idx="38">
                  <c:v>897.3358009999999</c:v>
                </c:pt>
                <c:pt idx="39">
                  <c:v>712.6134683</c:v>
                </c:pt>
                <c:pt idx="40">
                  <c:v>790.4880834</c:v>
                </c:pt>
                <c:pt idx="41">
                  <c:v>876.2309473</c:v>
                </c:pt>
                <c:pt idx="42">
                  <c:v>1184.792001</c:v>
                </c:pt>
                <c:pt idx="43">
                  <c:v>6256.217331</c:v>
                </c:pt>
                <c:pt idx="44">
                  <c:v>7592.722139</c:v>
                </c:pt>
                <c:pt idx="45">
                  <c:v>10503.96857</c:v>
                </c:pt>
                <c:pt idx="46">
                  <c:v>8128.27682</c:v>
                </c:pt>
                <c:pt idx="47">
                  <c:v>7677.586644</c:v>
                </c:pt>
                <c:pt idx="48">
                  <c:v>10038.22585</c:v>
                </c:pt>
                <c:pt idx="49">
                  <c:v>8775.314193</c:v>
                </c:pt>
                <c:pt idx="50">
                  <c:v>5372.132143</c:v>
                </c:pt>
                <c:pt idx="51">
                  <c:v>640.0031023</c:v>
                </c:pt>
                <c:pt idx="52">
                  <c:v>732.2587038</c:v>
                </c:pt>
                <c:pt idx="53">
                  <c:v>734.0693683</c:v>
                </c:pt>
                <c:pt idx="54">
                  <c:v>4787.927625</c:v>
                </c:pt>
                <c:pt idx="55">
                  <c:v>6531.197255</c:v>
                </c:pt>
                <c:pt idx="56">
                  <c:v>4953.97983</c:v>
                </c:pt>
                <c:pt idx="57">
                  <c:v>4134.846026</c:v>
                </c:pt>
                <c:pt idx="58">
                  <c:v>5547.966618</c:v>
                </c:pt>
                <c:pt idx="59">
                  <c:v>4936.268525</c:v>
                </c:pt>
              </c:numCache>
            </c:numRef>
          </c:yVal>
          <c:smooth val="0"/>
        </c:ser>
        <c:ser>
          <c:idx val="3"/>
          <c:order val="3"/>
          <c:tx>
            <c:strRef>
              <c:f>Sheet1!$P$1</c:f>
              <c:strCache>
                <c:ptCount val="1"/>
                <c:pt idx="0">
                  <c:v>Grazed Subsurface SIC.g/m2</c:v>
                </c:pt>
              </c:strCache>
            </c:strRef>
          </c:tx>
          <c:spPr>
            <a:ln w="31750" cap="rnd">
              <a:noFill/>
              <a:round/>
            </a:ln>
            <a:effectLst/>
          </c:spPr>
          <c:marker>
            <c:symbol val="circle"/>
            <c:size val="5"/>
            <c:spPr>
              <a:solidFill>
                <a:srgbClr val="0070C0"/>
              </a:solidFill>
              <a:ln w="9525">
                <a:noFill/>
              </a:ln>
              <a:effectLst/>
            </c:spPr>
          </c:marker>
          <c:trendline>
            <c:spPr>
              <a:ln w="15875" cap="rnd">
                <a:solidFill>
                  <a:srgbClr val="0070C0"/>
                </a:solidFill>
                <a:prstDash val="solid"/>
              </a:ln>
              <a:effectLst/>
            </c:spPr>
            <c:trendlineType val="linear"/>
            <c:dispRSqr val="0"/>
            <c:dispEq val="0"/>
          </c:trendline>
          <c:xVal>
            <c:numRef>
              <c:f>Sheet1!$F$2:$F$61</c:f>
              <c:numCache>
                <c:formatCode>General</c:formatCode>
                <c:ptCount val="60"/>
                <c:pt idx="0">
                  <c:v>-2.112202756</c:v>
                </c:pt>
                <c:pt idx="1">
                  <c:v>-1.751875288</c:v>
                </c:pt>
                <c:pt idx="2">
                  <c:v>-1.198532568</c:v>
                </c:pt>
                <c:pt idx="3">
                  <c:v>-2.105273815</c:v>
                </c:pt>
                <c:pt idx="4">
                  <c:v>-1.660303792</c:v>
                </c:pt>
                <c:pt idx="5">
                  <c:v>-1.358659528</c:v>
                </c:pt>
                <c:pt idx="6">
                  <c:v>-1.305105157</c:v>
                </c:pt>
                <c:pt idx="7">
                  <c:v>-1.320036588</c:v>
                </c:pt>
                <c:pt idx="8">
                  <c:v>-1.5909206</c:v>
                </c:pt>
                <c:pt idx="9">
                  <c:v>-1.81191623</c:v>
                </c:pt>
                <c:pt idx="10">
                  <c:v>-1.524072997</c:v>
                </c:pt>
                <c:pt idx="11">
                  <c:v>-1.512039461</c:v>
                </c:pt>
                <c:pt idx="12">
                  <c:v>-1.920828628</c:v>
                </c:pt>
                <c:pt idx="13">
                  <c:v>-1.647896956</c:v>
                </c:pt>
                <c:pt idx="14">
                  <c:v>-1.878888762</c:v>
                </c:pt>
                <c:pt idx="15">
                  <c:v>-1.346098367</c:v>
                </c:pt>
                <c:pt idx="16">
                  <c:v>-1.406361032</c:v>
                </c:pt>
                <c:pt idx="17">
                  <c:v>0.227537272</c:v>
                </c:pt>
                <c:pt idx="18">
                  <c:v>0.288779214</c:v>
                </c:pt>
                <c:pt idx="19">
                  <c:v>-0.077310972</c:v>
                </c:pt>
                <c:pt idx="20">
                  <c:v>-1.04871453</c:v>
                </c:pt>
                <c:pt idx="21">
                  <c:v>1.038933677</c:v>
                </c:pt>
                <c:pt idx="22">
                  <c:v>0.394955959</c:v>
                </c:pt>
                <c:pt idx="23">
                  <c:v>0.970910396</c:v>
                </c:pt>
                <c:pt idx="24">
                  <c:v>1.572552765</c:v>
                </c:pt>
                <c:pt idx="25">
                  <c:v>1.480456297</c:v>
                </c:pt>
                <c:pt idx="26">
                  <c:v>2.189639178</c:v>
                </c:pt>
                <c:pt idx="27">
                  <c:v>2.661852622</c:v>
                </c:pt>
                <c:pt idx="28">
                  <c:v>1.458158181</c:v>
                </c:pt>
                <c:pt idx="29">
                  <c:v>1.562033309</c:v>
                </c:pt>
                <c:pt idx="30">
                  <c:v>2.312380087</c:v>
                </c:pt>
                <c:pt idx="31">
                  <c:v>2.567775642</c:v>
                </c:pt>
                <c:pt idx="32">
                  <c:v>0.113061075</c:v>
                </c:pt>
                <c:pt idx="33">
                  <c:v>-1.204303535</c:v>
                </c:pt>
                <c:pt idx="34">
                  <c:v>2.276194874</c:v>
                </c:pt>
                <c:pt idx="35">
                  <c:v>1.66278484</c:v>
                </c:pt>
                <c:pt idx="36">
                  <c:v>-1.738194768</c:v>
                </c:pt>
                <c:pt idx="37">
                  <c:v>-1.871619284</c:v>
                </c:pt>
                <c:pt idx="38">
                  <c:v>-1.362771208</c:v>
                </c:pt>
                <c:pt idx="39">
                  <c:v>-1.755740322</c:v>
                </c:pt>
                <c:pt idx="40">
                  <c:v>-1.253083139</c:v>
                </c:pt>
                <c:pt idx="41">
                  <c:v>-1.582354876</c:v>
                </c:pt>
                <c:pt idx="42">
                  <c:v>-1.78033983</c:v>
                </c:pt>
                <c:pt idx="43">
                  <c:v>2.187058739</c:v>
                </c:pt>
                <c:pt idx="44">
                  <c:v>2.144417208</c:v>
                </c:pt>
                <c:pt idx="45">
                  <c:v>2.317113497</c:v>
                </c:pt>
                <c:pt idx="46">
                  <c:v>2.269221775</c:v>
                </c:pt>
                <c:pt idx="47">
                  <c:v>0.632095617</c:v>
                </c:pt>
                <c:pt idx="48">
                  <c:v>0.490353856</c:v>
                </c:pt>
                <c:pt idx="49">
                  <c:v>2.553143208</c:v>
                </c:pt>
                <c:pt idx="50">
                  <c:v>2.038350332</c:v>
                </c:pt>
                <c:pt idx="51">
                  <c:v>-1.738199629</c:v>
                </c:pt>
                <c:pt idx="52">
                  <c:v>-2.034994219</c:v>
                </c:pt>
                <c:pt idx="53">
                  <c:v>-2.668824653</c:v>
                </c:pt>
                <c:pt idx="54">
                  <c:v>1.887882757</c:v>
                </c:pt>
                <c:pt idx="55">
                  <c:v>1.140538503</c:v>
                </c:pt>
                <c:pt idx="56">
                  <c:v>0.967198705</c:v>
                </c:pt>
                <c:pt idx="57">
                  <c:v>1.349365181</c:v>
                </c:pt>
                <c:pt idx="58">
                  <c:v>0.692664669</c:v>
                </c:pt>
                <c:pt idx="59">
                  <c:v>1.207326293</c:v>
                </c:pt>
              </c:numCache>
            </c:numRef>
          </c:xVal>
          <c:yVal>
            <c:numRef>
              <c:f>Sheet1!$P$2:$P$61</c:f>
              <c:numCache>
                <c:formatCode>General</c:formatCode>
                <c:ptCount val="60"/>
                <c:pt idx="0">
                  <c:v>681.2371648</c:v>
                </c:pt>
                <c:pt idx="1">
                  <c:v>808.4602724</c:v>
                </c:pt>
                <c:pt idx="2">
                  <c:v>702.0185364</c:v>
                </c:pt>
                <c:pt idx="3">
                  <c:v>852.3268435</c:v>
                </c:pt>
                <c:pt idx="4">
                  <c:v>596.962984</c:v>
                </c:pt>
                <c:pt idx="5">
                  <c:v>578.7876757</c:v>
                </c:pt>
                <c:pt idx="6">
                  <c:v>714.0680263</c:v>
                </c:pt>
                <c:pt idx="7">
                  <c:v>722.7802454</c:v>
                </c:pt>
                <c:pt idx="8">
                  <c:v>544.0659922999999</c:v>
                </c:pt>
                <c:pt idx="9">
                  <c:v>599.2618091000001</c:v>
                </c:pt>
                <c:pt idx="10">
                  <c:v>550.6542336</c:v>
                </c:pt>
                <c:pt idx="11">
                  <c:v>684.3446264</c:v>
                </c:pt>
                <c:pt idx="12">
                  <c:v>687.4835168</c:v>
                </c:pt>
                <c:pt idx="13">
                  <c:v>789.3766044</c:v>
                </c:pt>
                <c:pt idx="14">
                  <c:v>726.520705</c:v>
                </c:pt>
                <c:pt idx="15">
                  <c:v>777.9014452</c:v>
                </c:pt>
                <c:pt idx="16">
                  <c:v>707.9555521</c:v>
                </c:pt>
                <c:pt idx="17">
                  <c:v>4058.687462</c:v>
                </c:pt>
                <c:pt idx="18">
                  <c:v>5091.872416</c:v>
                </c:pt>
                <c:pt idx="19">
                  <c:v>6594.215797</c:v>
                </c:pt>
                <c:pt idx="20">
                  <c:v>7046.112137</c:v>
                </c:pt>
                <c:pt idx="21">
                  <c:v>5436.435137</c:v>
                </c:pt>
                <c:pt idx="22">
                  <c:v>5439.057469</c:v>
                </c:pt>
                <c:pt idx="23">
                  <c:v>4807.026863</c:v>
                </c:pt>
                <c:pt idx="24">
                  <c:v>3013.165066</c:v>
                </c:pt>
                <c:pt idx="25">
                  <c:v>7114.806482</c:v>
                </c:pt>
                <c:pt idx="26">
                  <c:v>4569.075258</c:v>
                </c:pt>
                <c:pt idx="27">
                  <c:v>3039.178946</c:v>
                </c:pt>
                <c:pt idx="28">
                  <c:v>11991.37193</c:v>
                </c:pt>
                <c:pt idx="29">
                  <c:v>3835.326831</c:v>
                </c:pt>
                <c:pt idx="30">
                  <c:v>8356.223376</c:v>
                </c:pt>
                <c:pt idx="31">
                  <c:v>4597.369566</c:v>
                </c:pt>
                <c:pt idx="32">
                  <c:v>7194.330358</c:v>
                </c:pt>
                <c:pt idx="33">
                  <c:v>9391.31906</c:v>
                </c:pt>
                <c:pt idx="34">
                  <c:v>8258.642297</c:v>
                </c:pt>
                <c:pt idx="35">
                  <c:v>8440.864201</c:v>
                </c:pt>
                <c:pt idx="36">
                  <c:v>915.0782931</c:v>
                </c:pt>
                <c:pt idx="37">
                  <c:v>1060.580795</c:v>
                </c:pt>
                <c:pt idx="38">
                  <c:v>665.2351909</c:v>
                </c:pt>
                <c:pt idx="39">
                  <c:v>842.447051</c:v>
                </c:pt>
                <c:pt idx="40">
                  <c:v>500.5949474</c:v>
                </c:pt>
                <c:pt idx="41">
                  <c:v>768.7275898</c:v>
                </c:pt>
                <c:pt idx="42">
                  <c:v>964.6580646</c:v>
                </c:pt>
                <c:pt idx="43">
                  <c:v>5738.474038</c:v>
                </c:pt>
                <c:pt idx="44">
                  <c:v>6082.587262</c:v>
                </c:pt>
                <c:pt idx="45">
                  <c:v>3818.990226</c:v>
                </c:pt>
                <c:pt idx="46">
                  <c:v>13771.47819</c:v>
                </c:pt>
                <c:pt idx="47">
                  <c:v>12101.52883</c:v>
                </c:pt>
                <c:pt idx="48">
                  <c:v>6056.436241</c:v>
                </c:pt>
                <c:pt idx="49">
                  <c:v>8491.695151</c:v>
                </c:pt>
                <c:pt idx="50">
                  <c:v>2260.967601</c:v>
                </c:pt>
                <c:pt idx="51">
                  <c:v>626.49491</c:v>
                </c:pt>
                <c:pt idx="52">
                  <c:v>820.7595342</c:v>
                </c:pt>
                <c:pt idx="53">
                  <c:v>802.4276336</c:v>
                </c:pt>
                <c:pt idx="54">
                  <c:v>7034.056374</c:v>
                </c:pt>
                <c:pt idx="55">
                  <c:v>6332.343843</c:v>
                </c:pt>
                <c:pt idx="56">
                  <c:v>3958.720989</c:v>
                </c:pt>
                <c:pt idx="57">
                  <c:v>4317.210213</c:v>
                </c:pt>
                <c:pt idx="58">
                  <c:v>5028.904427</c:v>
                </c:pt>
                <c:pt idx="59">
                  <c:v>4806.994614</c:v>
                </c:pt>
              </c:numCache>
            </c:numRef>
          </c:yVal>
          <c:smooth val="0"/>
        </c:ser>
        <c:dLbls>
          <c:showLegendKey val="0"/>
          <c:showVal val="0"/>
          <c:showCatName val="0"/>
          <c:showSerName val="0"/>
          <c:showPercent val="0"/>
          <c:showBubbleSize val="0"/>
        </c:dLbls>
        <c:axId val="-2046739152"/>
        <c:axId val="-2054912288"/>
      </c:scatterChart>
      <c:valAx>
        <c:axId val="-2046739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Texture</a:t>
                </a:r>
              </a:p>
            </c:rich>
          </c:tx>
          <c:layout>
            <c:manualLayout>
              <c:xMode val="edge"/>
              <c:yMode val="edge"/>
              <c:x val="0.486233881090951"/>
              <c:y val="0.86295051316589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54912288"/>
        <c:crossesAt val="-2000.0"/>
        <c:crossBetween val="midCat"/>
      </c:valAx>
      <c:valAx>
        <c:axId val="-2054912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SIC g/m2</a:t>
                </a:r>
              </a:p>
            </c:rich>
          </c:tx>
          <c:layout>
            <c:manualLayout>
              <c:xMode val="edge"/>
              <c:yMode val="edge"/>
              <c:x val="0.00382774164099053"/>
              <c:y val="0.39945271077303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6739152"/>
        <c:crossesAt val="-3.0"/>
        <c:crossBetween val="midCat"/>
      </c:valAx>
      <c:spPr>
        <a:noFill/>
        <a:ln>
          <a:noFill/>
        </a:ln>
        <a:effectLst/>
      </c:spPr>
    </c:plotArea>
    <c:legend>
      <c:legendPos val="b"/>
      <c:legendEntry>
        <c:idx val="0"/>
        <c:delete val="1"/>
      </c:legendEntry>
      <c:legendEntry>
        <c:idx val="1"/>
        <c:delete val="1"/>
      </c:legendEntry>
      <c:legendEntry>
        <c:idx val="2"/>
        <c:delete val="1"/>
      </c:legendEntry>
      <c:legendEntry>
        <c:idx val="3"/>
        <c:delete val="1"/>
      </c:legendEntry>
      <c:layout>
        <c:manualLayout>
          <c:xMode val="edge"/>
          <c:yMode val="edge"/>
          <c:x val="0.0514347202295552"/>
          <c:y val="0.916348299973954"/>
          <c:w val="0.9"/>
          <c:h val="0.08297446943635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F77A0-7CD6-2048-9B11-F8518AC4BAC5}" type="datetimeFigureOut">
              <a:rPr lang="en-US" smtClean="0"/>
              <a:t>3/22/18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95796-1D77-2C46-B148-5E5F8FB148DF}" type="slidenum">
              <a:rPr lang="en-US" smtClean="0"/>
              <a:t>‹#›</a:t>
            </a:fld>
            <a:endParaRPr lang="en-US"/>
          </a:p>
        </p:txBody>
      </p:sp>
    </p:spTree>
    <p:extLst>
      <p:ext uri="{BB962C8B-B14F-4D97-AF65-F5344CB8AC3E}">
        <p14:creationId xmlns:p14="http://schemas.microsoft.com/office/powerpoint/2010/main" val="1569437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collecting the soil samples multiple processes were used to separate out the roots and rocks, so that the true amount of soil could be determined. Then the soil was burned at different temperatures to determine the amounts or organic and inorganic carbon in the soil. </a:t>
            </a:r>
            <a:endParaRPr lang="en-US" dirty="0"/>
          </a:p>
        </p:txBody>
      </p:sp>
      <p:sp>
        <p:nvSpPr>
          <p:cNvPr id="4" name="Slide Number Placeholder 3"/>
          <p:cNvSpPr>
            <a:spLocks noGrp="1"/>
          </p:cNvSpPr>
          <p:nvPr>
            <p:ph type="sldNum" sz="quarter" idx="10"/>
          </p:nvPr>
        </p:nvSpPr>
        <p:spPr/>
        <p:txBody>
          <a:bodyPr/>
          <a:lstStyle/>
          <a:p>
            <a:fld id="{A8695796-1D77-2C46-B148-5E5F8FB148DF}" type="slidenum">
              <a:rPr lang="en-US" smtClean="0"/>
              <a:t>3</a:t>
            </a:fld>
            <a:endParaRPr lang="en-US"/>
          </a:p>
        </p:txBody>
      </p:sp>
    </p:spTree>
    <p:extLst>
      <p:ext uri="{BB962C8B-B14F-4D97-AF65-F5344CB8AC3E}">
        <p14:creationId xmlns:p14="http://schemas.microsoft.com/office/powerpoint/2010/main" val="2140279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695796-1D77-2C46-B148-5E5F8FB148DF}" type="slidenum">
              <a:rPr lang="en-US" smtClean="0"/>
              <a:t>7</a:t>
            </a:fld>
            <a:endParaRPr lang="en-US"/>
          </a:p>
        </p:txBody>
      </p:sp>
    </p:spTree>
    <p:extLst>
      <p:ext uri="{BB962C8B-B14F-4D97-AF65-F5344CB8AC3E}">
        <p14:creationId xmlns:p14="http://schemas.microsoft.com/office/powerpoint/2010/main" val="2001450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DCA97F-3E23-2840-BC93-67794171C42A}" type="datetimeFigureOut">
              <a:rPr lang="en-US" smtClean="0"/>
              <a:t>3/22/18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4EBB0-FC29-B844-89C0-4CC9CAA09091}" type="slidenum">
              <a:rPr lang="en-US" smtClean="0"/>
              <a:t>‹#›</a:t>
            </a:fld>
            <a:endParaRPr lang="en-US"/>
          </a:p>
        </p:txBody>
      </p:sp>
    </p:spTree>
    <p:extLst>
      <p:ext uri="{BB962C8B-B14F-4D97-AF65-F5344CB8AC3E}">
        <p14:creationId xmlns:p14="http://schemas.microsoft.com/office/powerpoint/2010/main" val="143627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DCA97F-3E23-2840-BC93-67794171C42A}" type="datetimeFigureOut">
              <a:rPr lang="en-US" smtClean="0"/>
              <a:t>3/22/18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4EBB0-FC29-B844-89C0-4CC9CAA09091}" type="slidenum">
              <a:rPr lang="en-US" smtClean="0"/>
              <a:t>‹#›</a:t>
            </a:fld>
            <a:endParaRPr lang="en-US"/>
          </a:p>
        </p:txBody>
      </p:sp>
    </p:spTree>
    <p:extLst>
      <p:ext uri="{BB962C8B-B14F-4D97-AF65-F5344CB8AC3E}">
        <p14:creationId xmlns:p14="http://schemas.microsoft.com/office/powerpoint/2010/main" val="12313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DCA97F-3E23-2840-BC93-67794171C42A}" type="datetimeFigureOut">
              <a:rPr lang="en-US" smtClean="0"/>
              <a:t>3/22/18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4EBB0-FC29-B844-89C0-4CC9CAA09091}" type="slidenum">
              <a:rPr lang="en-US" smtClean="0"/>
              <a:t>‹#›</a:t>
            </a:fld>
            <a:endParaRPr lang="en-US"/>
          </a:p>
        </p:txBody>
      </p:sp>
    </p:spTree>
    <p:extLst>
      <p:ext uri="{BB962C8B-B14F-4D97-AF65-F5344CB8AC3E}">
        <p14:creationId xmlns:p14="http://schemas.microsoft.com/office/powerpoint/2010/main" val="155600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DCA97F-3E23-2840-BC93-67794171C42A}" type="datetimeFigureOut">
              <a:rPr lang="en-US" smtClean="0"/>
              <a:t>3/22/18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4EBB0-FC29-B844-89C0-4CC9CAA09091}" type="slidenum">
              <a:rPr lang="en-US" smtClean="0"/>
              <a:t>‹#›</a:t>
            </a:fld>
            <a:endParaRPr lang="en-US"/>
          </a:p>
        </p:txBody>
      </p:sp>
    </p:spTree>
    <p:extLst>
      <p:ext uri="{BB962C8B-B14F-4D97-AF65-F5344CB8AC3E}">
        <p14:creationId xmlns:p14="http://schemas.microsoft.com/office/powerpoint/2010/main" val="1705076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DCA97F-3E23-2840-BC93-67794171C42A}" type="datetimeFigureOut">
              <a:rPr lang="en-US" smtClean="0"/>
              <a:t>3/22/18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4EBB0-FC29-B844-89C0-4CC9CAA09091}" type="slidenum">
              <a:rPr lang="en-US" smtClean="0"/>
              <a:t>‹#›</a:t>
            </a:fld>
            <a:endParaRPr lang="en-US"/>
          </a:p>
        </p:txBody>
      </p:sp>
    </p:spTree>
    <p:extLst>
      <p:ext uri="{BB962C8B-B14F-4D97-AF65-F5344CB8AC3E}">
        <p14:creationId xmlns:p14="http://schemas.microsoft.com/office/powerpoint/2010/main" val="1197084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DCA97F-3E23-2840-BC93-67794171C42A}" type="datetimeFigureOut">
              <a:rPr lang="en-US" smtClean="0"/>
              <a:t>3/22/18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64EBB0-FC29-B844-89C0-4CC9CAA09091}" type="slidenum">
              <a:rPr lang="en-US" smtClean="0"/>
              <a:t>‹#›</a:t>
            </a:fld>
            <a:endParaRPr lang="en-US"/>
          </a:p>
        </p:txBody>
      </p:sp>
    </p:spTree>
    <p:extLst>
      <p:ext uri="{BB962C8B-B14F-4D97-AF65-F5344CB8AC3E}">
        <p14:creationId xmlns:p14="http://schemas.microsoft.com/office/powerpoint/2010/main" val="1769949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DCA97F-3E23-2840-BC93-67794171C42A}" type="datetimeFigureOut">
              <a:rPr lang="en-US" smtClean="0"/>
              <a:t>3/22/18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64EBB0-FC29-B844-89C0-4CC9CAA09091}" type="slidenum">
              <a:rPr lang="en-US" smtClean="0"/>
              <a:t>‹#›</a:t>
            </a:fld>
            <a:endParaRPr lang="en-US"/>
          </a:p>
        </p:txBody>
      </p:sp>
    </p:spTree>
    <p:extLst>
      <p:ext uri="{BB962C8B-B14F-4D97-AF65-F5344CB8AC3E}">
        <p14:creationId xmlns:p14="http://schemas.microsoft.com/office/powerpoint/2010/main" val="59590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DCA97F-3E23-2840-BC93-67794171C42A}" type="datetimeFigureOut">
              <a:rPr lang="en-US" smtClean="0"/>
              <a:t>3/22/18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64EBB0-FC29-B844-89C0-4CC9CAA09091}" type="slidenum">
              <a:rPr lang="en-US" smtClean="0"/>
              <a:t>‹#›</a:t>
            </a:fld>
            <a:endParaRPr lang="en-US"/>
          </a:p>
        </p:txBody>
      </p:sp>
    </p:spTree>
    <p:extLst>
      <p:ext uri="{BB962C8B-B14F-4D97-AF65-F5344CB8AC3E}">
        <p14:creationId xmlns:p14="http://schemas.microsoft.com/office/powerpoint/2010/main" val="162007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CA97F-3E23-2840-BC93-67794171C42A}" type="datetimeFigureOut">
              <a:rPr lang="en-US" smtClean="0"/>
              <a:t>3/22/18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64EBB0-FC29-B844-89C0-4CC9CAA09091}" type="slidenum">
              <a:rPr lang="en-US" smtClean="0"/>
              <a:t>‹#›</a:t>
            </a:fld>
            <a:endParaRPr lang="en-US"/>
          </a:p>
        </p:txBody>
      </p:sp>
    </p:spTree>
    <p:extLst>
      <p:ext uri="{BB962C8B-B14F-4D97-AF65-F5344CB8AC3E}">
        <p14:creationId xmlns:p14="http://schemas.microsoft.com/office/powerpoint/2010/main" val="73926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DCA97F-3E23-2840-BC93-67794171C42A}" type="datetimeFigureOut">
              <a:rPr lang="en-US" smtClean="0"/>
              <a:t>3/22/18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64EBB0-FC29-B844-89C0-4CC9CAA09091}" type="slidenum">
              <a:rPr lang="en-US" smtClean="0"/>
              <a:t>‹#›</a:t>
            </a:fld>
            <a:endParaRPr lang="en-US"/>
          </a:p>
        </p:txBody>
      </p:sp>
    </p:spTree>
    <p:extLst>
      <p:ext uri="{BB962C8B-B14F-4D97-AF65-F5344CB8AC3E}">
        <p14:creationId xmlns:p14="http://schemas.microsoft.com/office/powerpoint/2010/main" val="163783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DCA97F-3E23-2840-BC93-67794171C42A}" type="datetimeFigureOut">
              <a:rPr lang="en-US" smtClean="0"/>
              <a:t>3/22/18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64EBB0-FC29-B844-89C0-4CC9CAA09091}" type="slidenum">
              <a:rPr lang="en-US" smtClean="0"/>
              <a:t>‹#›</a:t>
            </a:fld>
            <a:endParaRPr lang="en-US"/>
          </a:p>
        </p:txBody>
      </p:sp>
    </p:spTree>
    <p:extLst>
      <p:ext uri="{BB962C8B-B14F-4D97-AF65-F5344CB8AC3E}">
        <p14:creationId xmlns:p14="http://schemas.microsoft.com/office/powerpoint/2010/main" val="7234590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CA97F-3E23-2840-BC93-67794171C42A}" type="datetimeFigureOut">
              <a:rPr lang="en-US" smtClean="0"/>
              <a:t>3/22/18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4EBB0-FC29-B844-89C0-4CC9CAA09091}" type="slidenum">
              <a:rPr lang="en-US" smtClean="0"/>
              <a:t>‹#›</a:t>
            </a:fld>
            <a:endParaRPr lang="en-US"/>
          </a:p>
        </p:txBody>
      </p:sp>
    </p:spTree>
    <p:extLst>
      <p:ext uri="{BB962C8B-B14F-4D97-AF65-F5344CB8AC3E}">
        <p14:creationId xmlns:p14="http://schemas.microsoft.com/office/powerpoint/2010/main" val="1226963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JPG"/><Relationship Id="rId6" Type="http://schemas.openxmlformats.org/officeDocument/2006/relationships/image" Target="../media/image10.jpeg"/><Relationship Id="rId7"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4529" y="587828"/>
            <a:ext cx="10482942" cy="2416629"/>
          </a:xfrm>
        </p:spPr>
        <p:txBody>
          <a:bodyPr>
            <a:noAutofit/>
          </a:bodyPr>
          <a:lstStyle/>
          <a:p>
            <a:r>
              <a:rPr lang="en-US" sz="4400" b="1" dirty="0">
                <a:latin typeface="Times New Roman" charset="0"/>
                <a:ea typeface="Times New Roman" charset="0"/>
                <a:cs typeface="Times New Roman" charset="0"/>
              </a:rPr>
              <a:t>The influence of soil depth and grazing practices on the quantity and quality of soil carbon in semi-arid rangelands </a:t>
            </a:r>
            <a:endParaRPr lang="en-US" sz="4400" dirty="0">
              <a:latin typeface="Times New Roman" charset="0"/>
              <a:ea typeface="Times New Roman" charset="0"/>
              <a:cs typeface="Times New Roman" charset="0"/>
            </a:endParaRPr>
          </a:p>
        </p:txBody>
      </p:sp>
      <p:sp>
        <p:nvSpPr>
          <p:cNvPr id="3" name="Subtitle 2"/>
          <p:cNvSpPr>
            <a:spLocks noGrp="1"/>
          </p:cNvSpPr>
          <p:nvPr>
            <p:ph type="subTitle" idx="1"/>
          </p:nvPr>
        </p:nvSpPr>
        <p:spPr>
          <a:xfrm>
            <a:off x="1524000" y="3602037"/>
            <a:ext cx="9144000" cy="1868033"/>
          </a:xfrm>
        </p:spPr>
        <p:txBody>
          <a:bodyPr>
            <a:normAutofit/>
          </a:bodyPr>
          <a:lstStyle/>
          <a:p>
            <a:r>
              <a:rPr lang="en-US" dirty="0" smtClean="0">
                <a:latin typeface="Times New Roman" charset="0"/>
                <a:ea typeface="Times New Roman" charset="0"/>
                <a:cs typeface="Times New Roman" charset="0"/>
              </a:rPr>
              <a:t>S. Emily Grams</a:t>
            </a:r>
          </a:p>
          <a:p>
            <a:r>
              <a:rPr lang="en-US" dirty="0" smtClean="0">
                <a:latin typeface="Times New Roman" charset="0"/>
                <a:ea typeface="Times New Roman" charset="0"/>
                <a:cs typeface="Times New Roman" charset="0"/>
              </a:rPr>
              <a:t>Mentors: Nancy Johnson, Ph.D. and Megan Deane McKenna</a:t>
            </a:r>
          </a:p>
          <a:p>
            <a:r>
              <a:rPr lang="en-US" dirty="0" smtClean="0">
                <a:latin typeface="Times New Roman" charset="0"/>
                <a:ea typeface="Times New Roman" charset="0"/>
                <a:cs typeface="Times New Roman" charset="0"/>
              </a:rPr>
              <a:t>Northern Arizona University</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672887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carbon, why is it important and what did we want to know?</a:t>
            </a:r>
            <a:endParaRPr lang="en-US" dirty="0"/>
          </a:p>
        </p:txBody>
      </p:sp>
      <p:sp>
        <p:nvSpPr>
          <p:cNvPr id="3" name="Content Placeholder 2"/>
          <p:cNvSpPr>
            <a:spLocks noGrp="1"/>
          </p:cNvSpPr>
          <p:nvPr>
            <p:ph idx="1"/>
          </p:nvPr>
        </p:nvSpPr>
        <p:spPr>
          <a:xfrm>
            <a:off x="838200" y="1825624"/>
            <a:ext cx="10515600" cy="5032376"/>
          </a:xfrm>
        </p:spPr>
        <p:txBody>
          <a:bodyPr>
            <a:normAutofit/>
          </a:bodyPr>
          <a:lstStyle/>
          <a:p>
            <a:r>
              <a:rPr lang="en-US" dirty="0" smtClean="0">
                <a:latin typeface="Times New Roman" charset="0"/>
                <a:ea typeface="Times New Roman" charset="0"/>
                <a:cs typeface="Times New Roman" charset="0"/>
              </a:rPr>
              <a:t>It holds a lot of carbon</a:t>
            </a:r>
          </a:p>
          <a:p>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Climate change</a:t>
            </a: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People love meat</a:t>
            </a:r>
          </a:p>
          <a:p>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What impact do cows have?</a:t>
            </a:r>
          </a:p>
          <a:p>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Can soil hold more CO2 at greater depths?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1690689"/>
            <a:ext cx="5181600" cy="3886200"/>
          </a:xfrm>
          <a:prstGeom prst="rect">
            <a:avLst/>
          </a:prstGeom>
          <a:effectLst>
            <a:softEdge rad="0"/>
          </a:effectLst>
        </p:spPr>
      </p:pic>
    </p:spTree>
    <p:extLst>
      <p:ext uri="{BB962C8B-B14F-4D97-AF65-F5344CB8AC3E}">
        <p14:creationId xmlns:p14="http://schemas.microsoft.com/office/powerpoint/2010/main" val="2145726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where did we get it?</a:t>
            </a:r>
            <a:endParaRPr lang="en-US" dirty="0"/>
          </a:p>
        </p:txBody>
      </p:sp>
      <p:sp>
        <p:nvSpPr>
          <p:cNvPr id="3" name="Content Placeholder 2"/>
          <p:cNvSpPr>
            <a:spLocks noGrp="1"/>
          </p:cNvSpPr>
          <p:nvPr>
            <p:ph idx="1"/>
          </p:nvPr>
        </p:nvSpPr>
        <p:spPr>
          <a:xfrm>
            <a:off x="703385" y="1825625"/>
            <a:ext cx="7139353" cy="4351338"/>
          </a:xfrm>
        </p:spPr>
        <p:txBody>
          <a:bodyPr/>
          <a:lstStyle/>
          <a:p>
            <a:r>
              <a:rPr lang="en-US" dirty="0" smtClean="0">
                <a:latin typeface="Times New Roman" charset="0"/>
                <a:ea typeface="Times New Roman" charset="0"/>
                <a:cs typeface="Times New Roman" charset="0"/>
              </a:rPr>
              <a:t>August of 2017 from Diablo Trust </a:t>
            </a:r>
            <a:r>
              <a:rPr lang="en-US" smtClean="0">
                <a:latin typeface="Times New Roman" charset="0"/>
                <a:ea typeface="Times New Roman" charset="0"/>
                <a:cs typeface="Times New Roman" charset="0"/>
              </a:rPr>
              <a:t>Ranches </a:t>
            </a:r>
            <a:r>
              <a:rPr lang="en-US" smtClean="0">
                <a:latin typeface="Times New Roman" charset="0"/>
                <a:ea typeface="Times New Roman" charset="0"/>
                <a:cs typeface="Times New Roman" charset="0"/>
              </a:rPr>
              <a:t>in </a:t>
            </a:r>
            <a:r>
              <a:rPr lang="en-US" dirty="0" smtClean="0">
                <a:latin typeface="Times New Roman" charset="0"/>
                <a:ea typeface="Times New Roman" charset="0"/>
                <a:cs typeface="Times New Roman" charset="0"/>
              </a:rPr>
              <a:t>Northern Arizona</a:t>
            </a:r>
            <a:endParaRPr lang="en-US" dirty="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0-5cm </a:t>
            </a:r>
            <a:r>
              <a:rPr lang="en-US" dirty="0" smtClean="0">
                <a:latin typeface="Times New Roman" charset="0"/>
                <a:ea typeface="Times New Roman" charset="0"/>
                <a:cs typeface="Times New Roman" charset="0"/>
              </a:rPr>
              <a:t>and 20-25cm, with and without cows, across a variety of soil types</a:t>
            </a:r>
            <a:endParaRPr lang="en-US" dirty="0">
              <a:latin typeface="Times New Roman" charset="0"/>
              <a:ea typeface="Times New Roman" charset="0"/>
              <a:cs typeface="Times New Roman"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615" y="4319405"/>
            <a:ext cx="2930769" cy="21980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297424"/>
            <a:ext cx="2960077" cy="222005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2738" y="1027906"/>
            <a:ext cx="4017292" cy="5200016"/>
          </a:xfrm>
          <a:prstGeom prst="rect">
            <a:avLst/>
          </a:prstGeom>
        </p:spPr>
      </p:pic>
    </p:spTree>
    <p:extLst>
      <p:ext uri="{BB962C8B-B14F-4D97-AF65-F5344CB8AC3E}">
        <p14:creationId xmlns:p14="http://schemas.microsoft.com/office/powerpoint/2010/main" val="2113293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what did analysis show?</a:t>
            </a:r>
            <a:endParaRPr lang="en-US" dirty="0"/>
          </a:p>
        </p:txBody>
      </p:sp>
      <p:graphicFrame>
        <p:nvGraphicFramePr>
          <p:cNvPr id="14" name="Chart 13"/>
          <p:cNvGraphicFramePr>
            <a:graphicFrameLocks/>
          </p:cNvGraphicFramePr>
          <p:nvPr>
            <p:extLst>
              <p:ext uri="{D42A27DB-BD31-4B8C-83A1-F6EECF244321}">
                <p14:modId xmlns:p14="http://schemas.microsoft.com/office/powerpoint/2010/main" val="150148511"/>
              </p:ext>
            </p:extLst>
          </p:nvPr>
        </p:nvGraphicFramePr>
        <p:xfrm>
          <a:off x="838200" y="1547934"/>
          <a:ext cx="10515600" cy="5168900"/>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p:cNvSpPr txBox="1"/>
          <p:nvPr/>
        </p:nvSpPr>
        <p:spPr>
          <a:xfrm>
            <a:off x="1171074" y="5743074"/>
            <a:ext cx="1347537" cy="369332"/>
          </a:xfrm>
          <a:prstGeom prst="rect">
            <a:avLst/>
          </a:prstGeom>
          <a:noFill/>
        </p:spPr>
        <p:txBody>
          <a:bodyPr wrap="square" rtlCol="0">
            <a:spAutoFit/>
          </a:bodyPr>
          <a:lstStyle/>
          <a:p>
            <a:r>
              <a:rPr lang="en-US" dirty="0" smtClean="0"/>
              <a:t>Clay Soils</a:t>
            </a:r>
            <a:endParaRPr lang="en-US" dirty="0"/>
          </a:p>
        </p:txBody>
      </p:sp>
      <p:sp>
        <p:nvSpPr>
          <p:cNvPr id="16" name="TextBox 15"/>
          <p:cNvSpPr txBox="1"/>
          <p:nvPr/>
        </p:nvSpPr>
        <p:spPr>
          <a:xfrm>
            <a:off x="10234863" y="5743074"/>
            <a:ext cx="1451811" cy="369332"/>
          </a:xfrm>
          <a:prstGeom prst="rect">
            <a:avLst/>
          </a:prstGeom>
          <a:noFill/>
        </p:spPr>
        <p:txBody>
          <a:bodyPr wrap="square" rtlCol="0">
            <a:spAutoFit/>
          </a:bodyPr>
          <a:lstStyle/>
          <a:p>
            <a:r>
              <a:rPr lang="en-US" dirty="0" smtClean="0"/>
              <a:t>Sandy Soils</a:t>
            </a:r>
            <a:endParaRPr lang="en-US" dirty="0"/>
          </a:p>
        </p:txBody>
      </p:sp>
    </p:spTree>
    <p:extLst>
      <p:ext uri="{BB962C8B-B14F-4D97-AF65-F5344CB8AC3E}">
        <p14:creationId xmlns:p14="http://schemas.microsoft.com/office/powerpoint/2010/main" val="1219701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033"/>
            <a:ext cx="10515600" cy="1325563"/>
          </a:xfrm>
        </p:spPr>
        <p:txBody>
          <a:bodyPr/>
          <a:lstStyle/>
          <a:p>
            <a:r>
              <a:rPr lang="en-US" dirty="0" smtClean="0"/>
              <a:t>Continued</a:t>
            </a:r>
            <a:r>
              <a:rPr lang="mr-IN" dirty="0" smtClean="0"/>
              <a:t>…</a:t>
            </a:r>
            <a:r>
              <a:rPr lang="en-US" dirty="0" smtClean="0"/>
              <a:t> Soil </a:t>
            </a:r>
            <a:r>
              <a:rPr lang="en-US" dirty="0"/>
              <a:t>i</a:t>
            </a:r>
            <a:r>
              <a:rPr lang="en-US" dirty="0" smtClean="0"/>
              <a:t>norganic </a:t>
            </a:r>
            <a:r>
              <a:rPr lang="en-US" dirty="0"/>
              <a:t>c</a:t>
            </a:r>
            <a:r>
              <a:rPr lang="en-US" dirty="0" smtClean="0"/>
              <a:t>arbon</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17990257"/>
              </p:ext>
            </p:extLst>
          </p:nvPr>
        </p:nvGraphicFramePr>
        <p:xfrm>
          <a:off x="838200" y="1301261"/>
          <a:ext cx="10515600" cy="538089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171074" y="5935579"/>
            <a:ext cx="1347537" cy="369332"/>
          </a:xfrm>
          <a:prstGeom prst="rect">
            <a:avLst/>
          </a:prstGeom>
          <a:noFill/>
        </p:spPr>
        <p:txBody>
          <a:bodyPr wrap="square" rtlCol="0">
            <a:spAutoFit/>
          </a:bodyPr>
          <a:lstStyle/>
          <a:p>
            <a:r>
              <a:rPr lang="en-US" smtClean="0"/>
              <a:t>Clay Soils</a:t>
            </a:r>
            <a:endParaRPr lang="en-US"/>
          </a:p>
        </p:txBody>
      </p:sp>
      <p:sp>
        <p:nvSpPr>
          <p:cNvPr id="8" name="TextBox 7"/>
          <p:cNvSpPr txBox="1"/>
          <p:nvPr/>
        </p:nvSpPr>
        <p:spPr>
          <a:xfrm>
            <a:off x="10218821" y="5935579"/>
            <a:ext cx="1467853" cy="369332"/>
          </a:xfrm>
          <a:prstGeom prst="rect">
            <a:avLst/>
          </a:prstGeom>
          <a:noFill/>
        </p:spPr>
        <p:txBody>
          <a:bodyPr wrap="square" rtlCol="0">
            <a:spAutoFit/>
          </a:bodyPr>
          <a:lstStyle/>
          <a:p>
            <a:r>
              <a:rPr lang="en-US" smtClean="0"/>
              <a:t>Sandy Soils</a:t>
            </a:r>
            <a:endParaRPr lang="en-US"/>
          </a:p>
        </p:txBody>
      </p:sp>
    </p:spTree>
    <p:extLst>
      <p:ext uri="{BB962C8B-B14F-4D97-AF65-F5344CB8AC3E}">
        <p14:creationId xmlns:p14="http://schemas.microsoft.com/office/powerpoint/2010/main" val="109161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
            </a:r>
            <a:r>
              <a:rPr lang="en-US" dirty="0" smtClean="0"/>
              <a:t>hat did we learn?</a:t>
            </a:r>
            <a:endParaRPr lang="en-US" dirty="0"/>
          </a:p>
        </p:txBody>
      </p:sp>
      <p:sp>
        <p:nvSpPr>
          <p:cNvPr id="3" name="Content Placeholder 2"/>
          <p:cNvSpPr>
            <a:spLocks noGrp="1"/>
          </p:cNvSpPr>
          <p:nvPr>
            <p:ph idx="1"/>
          </p:nvPr>
        </p:nvSpPr>
        <p:spPr>
          <a:xfrm>
            <a:off x="838200" y="1825625"/>
            <a:ext cx="7424057" cy="4351338"/>
          </a:xfrm>
        </p:spPr>
        <p:txBody>
          <a:bodyPr>
            <a:normAutofit/>
          </a:bodyPr>
          <a:lstStyle/>
          <a:p>
            <a:r>
              <a:rPr lang="en-US" dirty="0" smtClean="0">
                <a:latin typeface="Times New Roman" charset="0"/>
                <a:ea typeface="Times New Roman" charset="0"/>
                <a:cs typeface="Times New Roman" charset="0"/>
              </a:rPr>
              <a:t>Soil carbon is heavily dependent on where the sample was taken</a:t>
            </a:r>
          </a:p>
          <a:p>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That means that location, texture, and soil type have a greater influence on how much, and where, the soil stores carbon</a:t>
            </a:r>
          </a:p>
          <a:p>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Grazing likely has little to no impact on soil carbon</a:t>
            </a:r>
            <a:endParaRPr lang="en-US" dirty="0" smtClean="0">
              <a:latin typeface="Times New Roman" charset="0"/>
              <a:ea typeface="Times New Roman" charset="0"/>
              <a:cs typeface="Times New Roman"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2257" y="365126"/>
            <a:ext cx="3091543" cy="23186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257" y="3185084"/>
            <a:ext cx="3091543" cy="3013721"/>
          </a:xfrm>
          <a:prstGeom prst="rect">
            <a:avLst/>
          </a:prstGeom>
        </p:spPr>
      </p:pic>
    </p:spTree>
    <p:extLst>
      <p:ext uri="{BB962C8B-B14F-4D97-AF65-F5344CB8AC3E}">
        <p14:creationId xmlns:p14="http://schemas.microsoft.com/office/powerpoint/2010/main" val="1476030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Acknowledgements and Questions?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880742"/>
            <a:ext cx="2438400" cy="197116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628" y="5651817"/>
            <a:ext cx="2930741" cy="1078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9055" y="4880742"/>
            <a:ext cx="1482944" cy="197725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3090" y="1690688"/>
            <a:ext cx="5285815" cy="371416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496818"/>
            <a:ext cx="2438400" cy="1753644"/>
          </a:xfrm>
          <a:prstGeom prst="rect">
            <a:avLst/>
          </a:prstGeom>
        </p:spPr>
      </p:pic>
      <p:sp>
        <p:nvSpPr>
          <p:cNvPr id="3" name="TextBox 2"/>
          <p:cNvSpPr txBox="1"/>
          <p:nvPr/>
        </p:nvSpPr>
        <p:spPr>
          <a:xfrm>
            <a:off x="-93814" y="1590691"/>
            <a:ext cx="2532214" cy="923330"/>
          </a:xfrm>
          <a:prstGeom prst="rect">
            <a:avLst/>
          </a:prstGeom>
          <a:noFill/>
        </p:spPr>
        <p:txBody>
          <a:bodyPr wrap="square" rtlCol="0">
            <a:spAutoFit/>
          </a:bodyPr>
          <a:lstStyle/>
          <a:p>
            <a:r>
              <a:rPr lang="en-US" dirty="0" smtClean="0">
                <a:solidFill>
                  <a:srgbClr val="002060"/>
                </a:solidFill>
              </a:rPr>
              <a:t>Hooper Undergraduate Research Award provided by</a:t>
            </a:r>
            <a:endParaRPr lang="en-US" dirty="0">
              <a:solidFill>
                <a:srgbClr val="002060"/>
              </a:solidFill>
            </a:endParaRPr>
          </a:p>
        </p:txBody>
      </p:sp>
    </p:spTree>
    <p:extLst>
      <p:ext uri="{BB962C8B-B14F-4D97-AF65-F5344CB8AC3E}">
        <p14:creationId xmlns:p14="http://schemas.microsoft.com/office/powerpoint/2010/main" val="19500905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18437</TotalTime>
  <Words>265</Words>
  <Application>Microsoft Macintosh PowerPoint</Application>
  <PresentationFormat>Widescreen</PresentationFormat>
  <Paragraphs>41</Paragraphs>
  <Slides>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Calibri</vt:lpstr>
      <vt:lpstr>Mangal</vt:lpstr>
      <vt:lpstr>Times New Roman</vt:lpstr>
      <vt:lpstr>Arial</vt:lpstr>
      <vt:lpstr>Office Theme</vt:lpstr>
      <vt:lpstr>The influence of soil depth and grazing practices on the quantity and quality of soil carbon in semi-arid rangelands </vt:lpstr>
      <vt:lpstr>Soil carbon, why is it important and what did we want to know?</vt:lpstr>
      <vt:lpstr>Soil, where did we get it?</vt:lpstr>
      <vt:lpstr>Soil, what did analysis show?</vt:lpstr>
      <vt:lpstr>Continued… Soil inorganic carbon</vt:lpstr>
      <vt:lpstr>What did we learn?</vt:lpstr>
      <vt:lpstr>Acknowledgements and Questions?</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Emily Grams</dc:creator>
  <cp:lastModifiedBy>Sarah Emily Grams</cp:lastModifiedBy>
  <cp:revision>31</cp:revision>
  <dcterms:created xsi:type="dcterms:W3CDTF">2018-03-10T22:01:48Z</dcterms:created>
  <dcterms:modified xsi:type="dcterms:W3CDTF">2018-03-29T20:15:26Z</dcterms:modified>
</cp:coreProperties>
</file>